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9"/>
  </p:handoutMasterIdLst>
  <p:sldIdLst>
    <p:sldId id="772" r:id="rId3"/>
    <p:sldId id="706" r:id="rId5"/>
    <p:sldId id="373" r:id="rId6"/>
    <p:sldId id="823" r:id="rId7"/>
    <p:sldId id="374" r:id="rId8"/>
    <p:sldId id="775" r:id="rId9"/>
    <p:sldId id="375" r:id="rId10"/>
    <p:sldId id="773" r:id="rId11"/>
    <p:sldId id="774" r:id="rId12"/>
    <p:sldId id="464" r:id="rId13"/>
    <p:sldId id="465" r:id="rId14"/>
    <p:sldId id="466" r:id="rId15"/>
    <p:sldId id="471" r:id="rId16"/>
    <p:sldId id="472" r:id="rId17"/>
    <p:sldId id="473" r:id="rId18"/>
    <p:sldId id="632" r:id="rId19"/>
    <p:sldId id="634" r:id="rId20"/>
    <p:sldId id="635" r:id="rId21"/>
    <p:sldId id="636" r:id="rId22"/>
    <p:sldId id="637" r:id="rId23"/>
    <p:sldId id="638" r:id="rId24"/>
    <p:sldId id="640" r:id="rId25"/>
    <p:sldId id="641" r:id="rId26"/>
    <p:sldId id="642" r:id="rId27"/>
    <p:sldId id="647" r:id="rId28"/>
    <p:sldId id="707" r:id="rId29"/>
    <p:sldId id="708" r:id="rId30"/>
    <p:sldId id="710" r:id="rId31"/>
    <p:sldId id="711" r:id="rId32"/>
    <p:sldId id="713" r:id="rId33"/>
    <p:sldId id="714" r:id="rId34"/>
    <p:sldId id="715" r:id="rId35"/>
    <p:sldId id="721" r:id="rId36"/>
    <p:sldId id="722" r:id="rId37"/>
    <p:sldId id="723" r:id="rId38"/>
    <p:sldId id="724" r:id="rId39"/>
    <p:sldId id="726" r:id="rId40"/>
    <p:sldId id="725" r:id="rId41"/>
    <p:sldId id="729" r:id="rId42"/>
    <p:sldId id="732" r:id="rId43"/>
    <p:sldId id="733" r:id="rId44"/>
    <p:sldId id="734" r:id="rId45"/>
    <p:sldId id="824" r:id="rId46"/>
    <p:sldId id="736" r:id="rId47"/>
    <p:sldId id="781" r:id="rId48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800" b="0" i="0" u="none" kern="1200" baseline="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FF"/>
    <a:srgbClr val="FF9900"/>
    <a:srgbClr val="CCCC00"/>
    <a:srgbClr val="FF3300"/>
    <a:srgbClr val="00CC99"/>
    <a:srgbClr val="33CCCC"/>
    <a:srgbClr val="008080"/>
    <a:srgbClr val="99FF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howGuides="1">
      <p:cViewPr varScale="1">
        <p:scale>
          <a:sx n="89" d="100"/>
          <a:sy n="89" d="100"/>
        </p:scale>
        <p:origin x="1160" y="68"/>
      </p:cViewPr>
      <p:guideLst>
        <p:guide orient="horz" pos="2160"/>
        <p:guide pos="38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slide" Target="slides/slide2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kumimoji="1" sz="1200"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76" name="Rectangle 4"/>
          <p:cNvSpPr/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defRPr kumimoji="1" sz="12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p>
            <a:pPr lvl="0" algn="r" eaLnBrk="1" hangingPunct="1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614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457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662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867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86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3072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3277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3481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3686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3891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4096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4301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819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4505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4710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4915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5120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120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5325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325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5529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5734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5939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6144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6349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024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55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6553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75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6758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96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6963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6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7168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37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7373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57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7577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78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7782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98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7987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8192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8397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2291" name="Rectangle 2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60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8601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8806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011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9011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31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9318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9523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952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433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434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638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/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1843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048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p>
            <a:pPr lvl="0" algn="r" eaLnBrk="1" hangingPunct="1"/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  <p:sp>
        <p:nvSpPr>
          <p:cNvPr id="2253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/>
          <p:cNvSpPr>
            <a:spLocks noChangeArrowheads="1"/>
          </p:cNvSpPr>
          <p:nvPr/>
        </p:nvSpPr>
        <p:spPr bwMode="auto">
          <a:xfrm>
            <a:off x="8809038" y="0"/>
            <a:ext cx="334963" cy="6858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hlink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51" name="Freeform 3"/>
          <p:cNvSpPr/>
          <p:nvPr/>
        </p:nvSpPr>
        <p:spPr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2" name="Freeform 4"/>
          <p:cNvSpPr/>
          <p:nvPr/>
        </p:nvSpPr>
        <p:spPr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3" name="Freeform 5"/>
          <p:cNvSpPr/>
          <p:nvPr/>
        </p:nvSpPr>
        <p:spPr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</a:cxnLst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4" name="Freeform 6"/>
          <p:cNvSpPr/>
          <p:nvPr/>
        </p:nvSpPr>
        <p:spPr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5" name="Freeform 7"/>
          <p:cNvSpPr/>
          <p:nvPr/>
        </p:nvSpPr>
        <p:spPr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6" name="Freeform 8"/>
          <p:cNvSpPr/>
          <p:nvPr/>
        </p:nvSpPr>
        <p:spPr>
          <a:xfrm>
            <a:off x="0" y="-20637"/>
            <a:ext cx="9144000" cy="16827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7" name="Freeform 9"/>
          <p:cNvSpPr/>
          <p:nvPr/>
        </p:nvSpPr>
        <p:spPr>
          <a:xfrm>
            <a:off x="0" y="-20637"/>
            <a:ext cx="8388350" cy="10683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2058" name="Freeform 10"/>
          <p:cNvSpPr/>
          <p:nvPr/>
        </p:nvSpPr>
        <p:spPr>
          <a:xfrm>
            <a:off x="0" y="-20637"/>
            <a:ext cx="4578350" cy="454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3083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 algn="l">
              <a:defRPr sz="4800">
                <a:solidFill>
                  <a:schemeClr val="tx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zh-CN"/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>
              <a:spcBef>
                <a:spcPct val="0"/>
              </a:spcBef>
              <a:buFontTx/>
              <a:buNone/>
              <a:defRPr sz="2400"/>
            </a:lvl1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25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6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7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ln>
            <a:miter lim="800000"/>
          </a:ln>
        </p:spPr>
        <p:txBody>
          <a:bodyPr vert="horz" wrap="square" lIns="91440" tIns="45720" rIns="91440" bIns="45720" numCol="1" anchor="t" anchorCtr="0" compatLnSpc="1"/>
          <a:p>
            <a:pPr algn="r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3200" b="0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2"/>
            </a:gs>
            <a:gs pos="100000">
              <a:schemeClr val="bg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/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8809038" y="0"/>
            <a:ext cx="334963" cy="6858000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50000">
                <a:schemeClr val="hlink"/>
              </a:gs>
              <a:gs pos="100000">
                <a:schemeClr val="accent2"/>
              </a:gs>
            </a:gsLst>
            <a:lin ang="0" scaled="1"/>
          </a:gra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27" name="Freeform 3"/>
          <p:cNvSpPr/>
          <p:nvPr/>
        </p:nvSpPr>
        <p:spPr>
          <a:xfrm>
            <a:off x="-9525" y="4489450"/>
            <a:ext cx="5754688" cy="23685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3625" h="1492">
                <a:moveTo>
                  <a:pt x="0" y="1491"/>
                </a:moveTo>
                <a:lnTo>
                  <a:pt x="0" y="0"/>
                </a:lnTo>
                <a:lnTo>
                  <a:pt x="171" y="3"/>
                </a:lnTo>
                <a:lnTo>
                  <a:pt x="355" y="9"/>
                </a:lnTo>
                <a:lnTo>
                  <a:pt x="499" y="21"/>
                </a:lnTo>
                <a:lnTo>
                  <a:pt x="650" y="36"/>
                </a:lnTo>
                <a:lnTo>
                  <a:pt x="809" y="54"/>
                </a:lnTo>
                <a:lnTo>
                  <a:pt x="957" y="78"/>
                </a:lnTo>
                <a:lnTo>
                  <a:pt x="1119" y="105"/>
                </a:lnTo>
                <a:lnTo>
                  <a:pt x="1261" y="133"/>
                </a:lnTo>
                <a:lnTo>
                  <a:pt x="1441" y="175"/>
                </a:lnTo>
                <a:lnTo>
                  <a:pt x="1598" y="217"/>
                </a:lnTo>
                <a:lnTo>
                  <a:pt x="1763" y="269"/>
                </a:lnTo>
                <a:lnTo>
                  <a:pt x="1887" y="308"/>
                </a:lnTo>
                <a:lnTo>
                  <a:pt x="2085" y="384"/>
                </a:lnTo>
                <a:lnTo>
                  <a:pt x="2230" y="444"/>
                </a:lnTo>
                <a:lnTo>
                  <a:pt x="2456" y="547"/>
                </a:lnTo>
                <a:lnTo>
                  <a:pt x="2666" y="662"/>
                </a:lnTo>
                <a:lnTo>
                  <a:pt x="2859" y="786"/>
                </a:lnTo>
                <a:lnTo>
                  <a:pt x="3046" y="920"/>
                </a:lnTo>
                <a:lnTo>
                  <a:pt x="3193" y="1038"/>
                </a:lnTo>
                <a:lnTo>
                  <a:pt x="3332" y="1168"/>
                </a:lnTo>
                <a:lnTo>
                  <a:pt x="3440" y="1280"/>
                </a:lnTo>
                <a:lnTo>
                  <a:pt x="3524" y="1380"/>
                </a:lnTo>
                <a:lnTo>
                  <a:pt x="3624" y="1491"/>
                </a:lnTo>
                <a:lnTo>
                  <a:pt x="3608" y="1491"/>
                </a:lnTo>
                <a:lnTo>
                  <a:pt x="0" y="1491"/>
                </a:lnTo>
              </a:path>
            </a:pathLst>
          </a:custGeom>
          <a:gradFill rotWithShape="0">
            <a:gsLst>
              <a:gs pos="0">
                <a:schemeClr val="bg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540000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8" name="Freeform 4"/>
          <p:cNvSpPr/>
          <p:nvPr/>
        </p:nvSpPr>
        <p:spPr>
          <a:xfrm>
            <a:off x="0" y="3817938"/>
            <a:ext cx="8164513" cy="3019425"/>
          </a:xfrm>
          <a:custGeom>
            <a:avLst/>
            <a:gdLst/>
            <a:ahLst/>
            <a:cxnLst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</a:cxnLst>
            <a:pathLst>
              <a:path w="5143" h="1902">
                <a:moveTo>
                  <a:pt x="2718" y="405"/>
                </a:moveTo>
                <a:lnTo>
                  <a:pt x="2466" y="333"/>
                </a:lnTo>
                <a:lnTo>
                  <a:pt x="2202" y="261"/>
                </a:lnTo>
                <a:lnTo>
                  <a:pt x="1929" y="198"/>
                </a:lnTo>
                <a:lnTo>
                  <a:pt x="1695" y="153"/>
                </a:lnTo>
                <a:lnTo>
                  <a:pt x="1434" y="111"/>
                </a:lnTo>
                <a:lnTo>
                  <a:pt x="1188" y="75"/>
                </a:lnTo>
                <a:lnTo>
                  <a:pt x="957" y="48"/>
                </a:lnTo>
                <a:lnTo>
                  <a:pt x="747" y="30"/>
                </a:lnTo>
                <a:lnTo>
                  <a:pt x="501" y="15"/>
                </a:lnTo>
                <a:lnTo>
                  <a:pt x="246" y="3"/>
                </a:lnTo>
                <a:lnTo>
                  <a:pt x="0" y="0"/>
                </a:lnTo>
                <a:lnTo>
                  <a:pt x="0" y="275"/>
                </a:lnTo>
                <a:lnTo>
                  <a:pt x="0" y="345"/>
                </a:lnTo>
                <a:lnTo>
                  <a:pt x="0" y="275"/>
                </a:lnTo>
                <a:lnTo>
                  <a:pt x="0" y="342"/>
                </a:lnTo>
                <a:lnTo>
                  <a:pt x="339" y="351"/>
                </a:lnTo>
                <a:lnTo>
                  <a:pt x="606" y="372"/>
                </a:lnTo>
                <a:lnTo>
                  <a:pt x="852" y="399"/>
                </a:lnTo>
                <a:lnTo>
                  <a:pt x="1068" y="435"/>
                </a:lnTo>
                <a:lnTo>
                  <a:pt x="1275" y="474"/>
                </a:lnTo>
                <a:lnTo>
                  <a:pt x="1545" y="540"/>
                </a:lnTo>
                <a:lnTo>
                  <a:pt x="1761" y="603"/>
                </a:lnTo>
                <a:lnTo>
                  <a:pt x="1971" y="678"/>
                </a:lnTo>
                <a:lnTo>
                  <a:pt x="2166" y="747"/>
                </a:lnTo>
                <a:lnTo>
                  <a:pt x="2397" y="852"/>
                </a:lnTo>
                <a:lnTo>
                  <a:pt x="2613" y="960"/>
                </a:lnTo>
                <a:lnTo>
                  <a:pt x="2832" y="1095"/>
                </a:lnTo>
                <a:lnTo>
                  <a:pt x="3012" y="1212"/>
                </a:lnTo>
                <a:lnTo>
                  <a:pt x="3186" y="1347"/>
                </a:lnTo>
                <a:lnTo>
                  <a:pt x="3351" y="1497"/>
                </a:lnTo>
                <a:lnTo>
                  <a:pt x="3480" y="1629"/>
                </a:lnTo>
                <a:lnTo>
                  <a:pt x="3612" y="1785"/>
                </a:lnTo>
                <a:lnTo>
                  <a:pt x="3699" y="1901"/>
                </a:lnTo>
                <a:lnTo>
                  <a:pt x="5142" y="1901"/>
                </a:lnTo>
                <a:lnTo>
                  <a:pt x="5076" y="1827"/>
                </a:lnTo>
                <a:lnTo>
                  <a:pt x="4968" y="1707"/>
                </a:lnTo>
                <a:lnTo>
                  <a:pt x="4797" y="1539"/>
                </a:lnTo>
                <a:lnTo>
                  <a:pt x="4617" y="1383"/>
                </a:lnTo>
                <a:lnTo>
                  <a:pt x="4410" y="1221"/>
                </a:lnTo>
                <a:lnTo>
                  <a:pt x="4185" y="1071"/>
                </a:lnTo>
                <a:lnTo>
                  <a:pt x="3960" y="939"/>
                </a:lnTo>
                <a:lnTo>
                  <a:pt x="3708" y="801"/>
                </a:lnTo>
                <a:lnTo>
                  <a:pt x="3492" y="702"/>
                </a:lnTo>
                <a:lnTo>
                  <a:pt x="3231" y="588"/>
                </a:lnTo>
                <a:lnTo>
                  <a:pt x="2964" y="489"/>
                </a:lnTo>
                <a:lnTo>
                  <a:pt x="2718" y="405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29" name="Freeform 5"/>
          <p:cNvSpPr/>
          <p:nvPr/>
        </p:nvSpPr>
        <p:spPr>
          <a:xfrm>
            <a:off x="0" y="3146425"/>
            <a:ext cx="9144000" cy="3690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0"/>
              </a:cxn>
            </a:cxnLst>
            <a:pathLst>
              <a:path w="5760" h="2325">
                <a:moveTo>
                  <a:pt x="0" y="0"/>
                </a:moveTo>
                <a:lnTo>
                  <a:pt x="0" y="339"/>
                </a:lnTo>
                <a:lnTo>
                  <a:pt x="558" y="357"/>
                </a:lnTo>
                <a:lnTo>
                  <a:pt x="807" y="375"/>
                </a:lnTo>
                <a:lnTo>
                  <a:pt x="1056" y="399"/>
                </a:lnTo>
                <a:lnTo>
                  <a:pt x="1272" y="426"/>
                </a:lnTo>
                <a:lnTo>
                  <a:pt x="1539" y="465"/>
                </a:lnTo>
                <a:lnTo>
                  <a:pt x="1791" y="510"/>
                </a:lnTo>
                <a:lnTo>
                  <a:pt x="2076" y="570"/>
                </a:lnTo>
                <a:lnTo>
                  <a:pt x="2334" y="630"/>
                </a:lnTo>
                <a:lnTo>
                  <a:pt x="2544" y="687"/>
                </a:lnTo>
                <a:lnTo>
                  <a:pt x="2775" y="759"/>
                </a:lnTo>
                <a:lnTo>
                  <a:pt x="3003" y="837"/>
                </a:lnTo>
                <a:lnTo>
                  <a:pt x="3231" y="924"/>
                </a:lnTo>
                <a:lnTo>
                  <a:pt x="3438" y="1005"/>
                </a:lnTo>
                <a:lnTo>
                  <a:pt x="3663" y="1110"/>
                </a:lnTo>
                <a:lnTo>
                  <a:pt x="3903" y="1233"/>
                </a:lnTo>
                <a:lnTo>
                  <a:pt x="4149" y="1374"/>
                </a:lnTo>
                <a:lnTo>
                  <a:pt x="4353" y="1506"/>
                </a:lnTo>
                <a:lnTo>
                  <a:pt x="4491" y="1602"/>
                </a:lnTo>
                <a:lnTo>
                  <a:pt x="4668" y="1740"/>
                </a:lnTo>
                <a:lnTo>
                  <a:pt x="4824" y="1875"/>
                </a:lnTo>
                <a:lnTo>
                  <a:pt x="4968" y="2016"/>
                </a:lnTo>
                <a:lnTo>
                  <a:pt x="5100" y="2154"/>
                </a:lnTo>
                <a:lnTo>
                  <a:pt x="5238" y="2324"/>
                </a:lnTo>
                <a:lnTo>
                  <a:pt x="5759" y="2324"/>
                </a:lnTo>
                <a:lnTo>
                  <a:pt x="5759" y="1245"/>
                </a:lnTo>
                <a:lnTo>
                  <a:pt x="5580" y="1119"/>
                </a:lnTo>
                <a:lnTo>
                  <a:pt x="5400" y="1020"/>
                </a:lnTo>
                <a:lnTo>
                  <a:pt x="5205" y="918"/>
                </a:lnTo>
                <a:lnTo>
                  <a:pt x="5031" y="837"/>
                </a:lnTo>
                <a:lnTo>
                  <a:pt x="4866" y="771"/>
                </a:lnTo>
                <a:lnTo>
                  <a:pt x="4710" y="711"/>
                </a:lnTo>
                <a:lnTo>
                  <a:pt x="4545" y="651"/>
                </a:lnTo>
                <a:lnTo>
                  <a:pt x="4386" y="600"/>
                </a:lnTo>
                <a:lnTo>
                  <a:pt x="4248" y="552"/>
                </a:lnTo>
                <a:lnTo>
                  <a:pt x="3993" y="483"/>
                </a:lnTo>
                <a:lnTo>
                  <a:pt x="3777" y="423"/>
                </a:lnTo>
                <a:lnTo>
                  <a:pt x="3564" y="375"/>
                </a:lnTo>
                <a:lnTo>
                  <a:pt x="3282" y="312"/>
                </a:lnTo>
                <a:lnTo>
                  <a:pt x="3003" y="261"/>
                </a:lnTo>
                <a:lnTo>
                  <a:pt x="2733" y="213"/>
                </a:lnTo>
                <a:lnTo>
                  <a:pt x="2451" y="171"/>
                </a:lnTo>
                <a:lnTo>
                  <a:pt x="2211" y="138"/>
                </a:lnTo>
                <a:lnTo>
                  <a:pt x="1974" y="108"/>
                </a:lnTo>
                <a:lnTo>
                  <a:pt x="1665" y="81"/>
                </a:lnTo>
                <a:lnTo>
                  <a:pt x="1437" y="60"/>
                </a:lnTo>
                <a:lnTo>
                  <a:pt x="1125" y="36"/>
                </a:lnTo>
                <a:lnTo>
                  <a:pt x="828" y="21"/>
                </a:lnTo>
                <a:lnTo>
                  <a:pt x="558" y="12"/>
                </a:lnTo>
                <a:lnTo>
                  <a:pt x="282" y="3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0" name="Freeform 6"/>
          <p:cNvSpPr/>
          <p:nvPr/>
        </p:nvSpPr>
        <p:spPr>
          <a:xfrm>
            <a:off x="0" y="2460625"/>
            <a:ext cx="9144000" cy="24971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5760" h="1573">
                <a:moveTo>
                  <a:pt x="0" y="0"/>
                </a:moveTo>
                <a:lnTo>
                  <a:pt x="0" y="351"/>
                </a:lnTo>
                <a:lnTo>
                  <a:pt x="282" y="357"/>
                </a:lnTo>
                <a:lnTo>
                  <a:pt x="627" y="363"/>
                </a:lnTo>
                <a:lnTo>
                  <a:pt x="960" y="375"/>
                </a:lnTo>
                <a:lnTo>
                  <a:pt x="1218" y="393"/>
                </a:lnTo>
                <a:lnTo>
                  <a:pt x="1470" y="411"/>
                </a:lnTo>
                <a:lnTo>
                  <a:pt x="1746" y="435"/>
                </a:lnTo>
                <a:lnTo>
                  <a:pt x="2022" y="462"/>
                </a:lnTo>
                <a:lnTo>
                  <a:pt x="2340" y="504"/>
                </a:lnTo>
                <a:lnTo>
                  <a:pt x="2664" y="549"/>
                </a:lnTo>
                <a:lnTo>
                  <a:pt x="2952" y="597"/>
                </a:lnTo>
                <a:lnTo>
                  <a:pt x="3225" y="648"/>
                </a:lnTo>
                <a:lnTo>
                  <a:pt x="3513" y="708"/>
                </a:lnTo>
                <a:lnTo>
                  <a:pt x="3693" y="750"/>
                </a:lnTo>
                <a:lnTo>
                  <a:pt x="3936" y="810"/>
                </a:lnTo>
                <a:lnTo>
                  <a:pt x="4095" y="855"/>
                </a:lnTo>
                <a:lnTo>
                  <a:pt x="4281" y="909"/>
                </a:lnTo>
                <a:lnTo>
                  <a:pt x="4503" y="981"/>
                </a:lnTo>
                <a:lnTo>
                  <a:pt x="4704" y="1053"/>
                </a:lnTo>
                <a:lnTo>
                  <a:pt x="4911" y="1131"/>
                </a:lnTo>
                <a:lnTo>
                  <a:pt x="5073" y="1197"/>
                </a:lnTo>
                <a:lnTo>
                  <a:pt x="5256" y="1281"/>
                </a:lnTo>
                <a:lnTo>
                  <a:pt x="5475" y="1401"/>
                </a:lnTo>
                <a:lnTo>
                  <a:pt x="5628" y="1482"/>
                </a:lnTo>
                <a:lnTo>
                  <a:pt x="5759" y="1572"/>
                </a:lnTo>
                <a:lnTo>
                  <a:pt x="5759" y="633"/>
                </a:lnTo>
                <a:lnTo>
                  <a:pt x="5493" y="570"/>
                </a:lnTo>
                <a:lnTo>
                  <a:pt x="5214" y="501"/>
                </a:lnTo>
                <a:lnTo>
                  <a:pt x="4950" y="444"/>
                </a:lnTo>
                <a:lnTo>
                  <a:pt x="4701" y="396"/>
                </a:lnTo>
                <a:lnTo>
                  <a:pt x="4425" y="348"/>
                </a:lnTo>
                <a:lnTo>
                  <a:pt x="4110" y="294"/>
                </a:lnTo>
                <a:lnTo>
                  <a:pt x="3813" y="252"/>
                </a:lnTo>
                <a:lnTo>
                  <a:pt x="3549" y="213"/>
                </a:lnTo>
                <a:lnTo>
                  <a:pt x="3261" y="183"/>
                </a:lnTo>
                <a:lnTo>
                  <a:pt x="3015" y="153"/>
                </a:lnTo>
                <a:lnTo>
                  <a:pt x="2757" y="129"/>
                </a:lnTo>
                <a:lnTo>
                  <a:pt x="2520" y="105"/>
                </a:lnTo>
                <a:lnTo>
                  <a:pt x="2301" y="87"/>
                </a:lnTo>
                <a:lnTo>
                  <a:pt x="2013" y="66"/>
                </a:lnTo>
                <a:lnTo>
                  <a:pt x="1731" y="48"/>
                </a:lnTo>
                <a:lnTo>
                  <a:pt x="1524" y="39"/>
                </a:lnTo>
                <a:lnTo>
                  <a:pt x="1260" y="27"/>
                </a:lnTo>
                <a:lnTo>
                  <a:pt x="966" y="15"/>
                </a:lnTo>
                <a:lnTo>
                  <a:pt x="714" y="12"/>
                </a:lnTo>
                <a:lnTo>
                  <a:pt x="510" y="6"/>
                </a:lnTo>
                <a:lnTo>
                  <a:pt x="24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1" name="Freeform 7"/>
          <p:cNvSpPr/>
          <p:nvPr/>
        </p:nvSpPr>
        <p:spPr>
          <a:xfrm>
            <a:off x="0" y="1793875"/>
            <a:ext cx="9144000" cy="153987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5760" h="970">
                <a:moveTo>
                  <a:pt x="0" y="0"/>
                </a:moveTo>
                <a:lnTo>
                  <a:pt x="0" y="339"/>
                </a:lnTo>
                <a:lnTo>
                  <a:pt x="318" y="342"/>
                </a:lnTo>
                <a:lnTo>
                  <a:pt x="591" y="348"/>
                </a:lnTo>
                <a:lnTo>
                  <a:pt x="846" y="354"/>
                </a:lnTo>
                <a:lnTo>
                  <a:pt x="1074" y="360"/>
                </a:lnTo>
                <a:lnTo>
                  <a:pt x="1314" y="366"/>
                </a:lnTo>
                <a:lnTo>
                  <a:pt x="1599" y="381"/>
                </a:lnTo>
                <a:lnTo>
                  <a:pt x="1911" y="399"/>
                </a:lnTo>
                <a:lnTo>
                  <a:pt x="2241" y="420"/>
                </a:lnTo>
                <a:lnTo>
                  <a:pt x="2619" y="453"/>
                </a:lnTo>
                <a:lnTo>
                  <a:pt x="2889" y="477"/>
                </a:lnTo>
                <a:lnTo>
                  <a:pt x="3177" y="507"/>
                </a:lnTo>
                <a:lnTo>
                  <a:pt x="3498" y="543"/>
                </a:lnTo>
                <a:lnTo>
                  <a:pt x="3813" y="585"/>
                </a:lnTo>
                <a:lnTo>
                  <a:pt x="4044" y="618"/>
                </a:lnTo>
                <a:lnTo>
                  <a:pt x="4365" y="669"/>
                </a:lnTo>
                <a:lnTo>
                  <a:pt x="4683" y="726"/>
                </a:lnTo>
                <a:lnTo>
                  <a:pt x="4980" y="786"/>
                </a:lnTo>
                <a:lnTo>
                  <a:pt x="5268" y="846"/>
                </a:lnTo>
                <a:lnTo>
                  <a:pt x="5646" y="942"/>
                </a:lnTo>
                <a:lnTo>
                  <a:pt x="5759" y="969"/>
                </a:lnTo>
                <a:lnTo>
                  <a:pt x="5759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2" name="Freeform 8"/>
          <p:cNvSpPr/>
          <p:nvPr/>
        </p:nvSpPr>
        <p:spPr>
          <a:xfrm>
            <a:off x="0" y="-20637"/>
            <a:ext cx="9144000" cy="1682750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5760" h="1060">
                <a:moveTo>
                  <a:pt x="0" y="753"/>
                </a:moveTo>
                <a:lnTo>
                  <a:pt x="0" y="1059"/>
                </a:lnTo>
                <a:lnTo>
                  <a:pt x="5759" y="1059"/>
                </a:lnTo>
                <a:lnTo>
                  <a:pt x="5759" y="0"/>
                </a:lnTo>
                <a:lnTo>
                  <a:pt x="5430" y="0"/>
                </a:lnTo>
                <a:lnTo>
                  <a:pt x="5298" y="84"/>
                </a:lnTo>
                <a:lnTo>
                  <a:pt x="5136" y="159"/>
                </a:lnTo>
                <a:lnTo>
                  <a:pt x="4968" y="222"/>
                </a:lnTo>
                <a:lnTo>
                  <a:pt x="4812" y="267"/>
                </a:lnTo>
                <a:lnTo>
                  <a:pt x="4626" y="324"/>
                </a:lnTo>
                <a:lnTo>
                  <a:pt x="4440" y="366"/>
                </a:lnTo>
                <a:lnTo>
                  <a:pt x="4230" y="414"/>
                </a:lnTo>
                <a:lnTo>
                  <a:pt x="3939" y="468"/>
                </a:lnTo>
                <a:lnTo>
                  <a:pt x="3711" y="504"/>
                </a:lnTo>
                <a:lnTo>
                  <a:pt x="3441" y="543"/>
                </a:lnTo>
                <a:lnTo>
                  <a:pt x="3189" y="579"/>
                </a:lnTo>
                <a:lnTo>
                  <a:pt x="2925" y="606"/>
                </a:lnTo>
                <a:lnTo>
                  <a:pt x="2679" y="633"/>
                </a:lnTo>
                <a:lnTo>
                  <a:pt x="2418" y="654"/>
                </a:lnTo>
                <a:lnTo>
                  <a:pt x="2142" y="675"/>
                </a:lnTo>
                <a:lnTo>
                  <a:pt x="1896" y="693"/>
                </a:lnTo>
                <a:lnTo>
                  <a:pt x="1647" y="708"/>
                </a:lnTo>
                <a:lnTo>
                  <a:pt x="1404" y="720"/>
                </a:lnTo>
                <a:lnTo>
                  <a:pt x="1170" y="732"/>
                </a:lnTo>
                <a:lnTo>
                  <a:pt x="906" y="738"/>
                </a:lnTo>
                <a:lnTo>
                  <a:pt x="534" y="747"/>
                </a:lnTo>
                <a:lnTo>
                  <a:pt x="201" y="753"/>
                </a:lnTo>
                <a:lnTo>
                  <a:pt x="0" y="753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3" name="Freeform 9"/>
          <p:cNvSpPr/>
          <p:nvPr/>
        </p:nvSpPr>
        <p:spPr>
          <a:xfrm>
            <a:off x="0" y="-20637"/>
            <a:ext cx="8388350" cy="1068387"/>
          </a:xfrm>
          <a:custGeom>
            <a:avLst/>
            <a:gdLst/>
            <a:ahLst/>
            <a:cxnLst>
              <a:cxn ang="0">
                <a:pos x="0" y="2147483646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2147483646" y="0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0" y="2147483646"/>
              </a:cxn>
            </a:cxnLst>
            <a:pathLst>
              <a:path w="5284" h="673">
                <a:moveTo>
                  <a:pt x="0" y="366"/>
                </a:moveTo>
                <a:lnTo>
                  <a:pt x="0" y="672"/>
                </a:lnTo>
                <a:lnTo>
                  <a:pt x="303" y="672"/>
                </a:lnTo>
                <a:lnTo>
                  <a:pt x="723" y="663"/>
                </a:lnTo>
                <a:lnTo>
                  <a:pt x="1020" y="654"/>
                </a:lnTo>
                <a:lnTo>
                  <a:pt x="1302" y="642"/>
                </a:lnTo>
                <a:lnTo>
                  <a:pt x="1554" y="630"/>
                </a:lnTo>
                <a:lnTo>
                  <a:pt x="1779" y="615"/>
                </a:lnTo>
                <a:lnTo>
                  <a:pt x="1962" y="606"/>
                </a:lnTo>
                <a:lnTo>
                  <a:pt x="2193" y="588"/>
                </a:lnTo>
                <a:lnTo>
                  <a:pt x="2448" y="570"/>
                </a:lnTo>
                <a:lnTo>
                  <a:pt x="2700" y="546"/>
                </a:lnTo>
                <a:lnTo>
                  <a:pt x="2904" y="528"/>
                </a:lnTo>
                <a:lnTo>
                  <a:pt x="3138" y="498"/>
                </a:lnTo>
                <a:lnTo>
                  <a:pt x="3324" y="474"/>
                </a:lnTo>
                <a:lnTo>
                  <a:pt x="3534" y="447"/>
                </a:lnTo>
                <a:lnTo>
                  <a:pt x="3735" y="420"/>
                </a:lnTo>
                <a:lnTo>
                  <a:pt x="3933" y="384"/>
                </a:lnTo>
                <a:lnTo>
                  <a:pt x="4116" y="351"/>
                </a:lnTo>
                <a:lnTo>
                  <a:pt x="4266" y="318"/>
                </a:lnTo>
                <a:lnTo>
                  <a:pt x="4446" y="279"/>
                </a:lnTo>
                <a:lnTo>
                  <a:pt x="4620" y="237"/>
                </a:lnTo>
                <a:lnTo>
                  <a:pt x="4779" y="192"/>
                </a:lnTo>
                <a:lnTo>
                  <a:pt x="4920" y="147"/>
                </a:lnTo>
                <a:lnTo>
                  <a:pt x="5085" y="90"/>
                </a:lnTo>
                <a:lnTo>
                  <a:pt x="5193" y="42"/>
                </a:lnTo>
                <a:lnTo>
                  <a:pt x="5283" y="0"/>
                </a:lnTo>
                <a:lnTo>
                  <a:pt x="3201" y="0"/>
                </a:lnTo>
                <a:lnTo>
                  <a:pt x="2982" y="57"/>
                </a:lnTo>
                <a:lnTo>
                  <a:pt x="2775" y="108"/>
                </a:lnTo>
                <a:lnTo>
                  <a:pt x="2562" y="150"/>
                </a:lnTo>
                <a:lnTo>
                  <a:pt x="2397" y="183"/>
                </a:lnTo>
                <a:lnTo>
                  <a:pt x="2205" y="213"/>
                </a:lnTo>
                <a:lnTo>
                  <a:pt x="2001" y="243"/>
                </a:lnTo>
                <a:lnTo>
                  <a:pt x="1776" y="273"/>
                </a:lnTo>
                <a:lnTo>
                  <a:pt x="1536" y="297"/>
                </a:lnTo>
                <a:lnTo>
                  <a:pt x="1344" y="312"/>
                </a:lnTo>
                <a:lnTo>
                  <a:pt x="1134" y="330"/>
                </a:lnTo>
                <a:lnTo>
                  <a:pt x="921" y="342"/>
                </a:lnTo>
                <a:lnTo>
                  <a:pt x="696" y="354"/>
                </a:lnTo>
                <a:lnTo>
                  <a:pt x="501" y="360"/>
                </a:lnTo>
                <a:lnTo>
                  <a:pt x="279" y="366"/>
                </a:lnTo>
                <a:lnTo>
                  <a:pt x="99" y="369"/>
                </a:lnTo>
                <a:lnTo>
                  <a:pt x="0" y="366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4" name="Freeform 10"/>
          <p:cNvSpPr/>
          <p:nvPr/>
        </p:nvSpPr>
        <p:spPr>
          <a:xfrm>
            <a:off x="0" y="-20637"/>
            <a:ext cx="4578350" cy="4540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2147483646"/>
              </a:cxn>
              <a:cxn ang="0">
                <a:pos x="2147483646" y="0"/>
              </a:cxn>
              <a:cxn ang="0">
                <a:pos x="0" y="0"/>
              </a:cxn>
            </a:cxnLst>
            <a:pathLst>
              <a:path w="2884" h="286">
                <a:moveTo>
                  <a:pt x="0" y="0"/>
                </a:moveTo>
                <a:lnTo>
                  <a:pt x="0" y="285"/>
                </a:lnTo>
                <a:lnTo>
                  <a:pt x="192" y="285"/>
                </a:lnTo>
                <a:lnTo>
                  <a:pt x="384" y="282"/>
                </a:lnTo>
                <a:lnTo>
                  <a:pt x="579" y="276"/>
                </a:lnTo>
                <a:lnTo>
                  <a:pt x="789" y="267"/>
                </a:lnTo>
                <a:lnTo>
                  <a:pt x="999" y="258"/>
                </a:lnTo>
                <a:lnTo>
                  <a:pt x="1161" y="246"/>
                </a:lnTo>
                <a:lnTo>
                  <a:pt x="1302" y="234"/>
                </a:lnTo>
                <a:lnTo>
                  <a:pt x="1458" y="222"/>
                </a:lnTo>
                <a:lnTo>
                  <a:pt x="1665" y="201"/>
                </a:lnTo>
                <a:lnTo>
                  <a:pt x="1992" y="159"/>
                </a:lnTo>
                <a:lnTo>
                  <a:pt x="2301" y="117"/>
                </a:lnTo>
                <a:lnTo>
                  <a:pt x="2604" y="60"/>
                </a:lnTo>
                <a:lnTo>
                  <a:pt x="2883" y="0"/>
                </a:lnTo>
                <a:lnTo>
                  <a:pt x="0" y="0"/>
                </a:lnTo>
              </a:path>
            </a:pathLst>
          </a:custGeom>
          <a:gradFill rotWithShape="0">
            <a:gsLst>
              <a:gs pos="0">
                <a:schemeClr val="accent2">
                  <a:alpha val="100000"/>
                </a:schemeClr>
              </a:gs>
              <a:gs pos="100000">
                <a:schemeClr val="bg1">
                  <a:alpha val="100000"/>
                </a:schemeClr>
              </a:gs>
            </a:gsLst>
            <a:lin ang="0" scaled="1"/>
            <a:tileRect/>
          </a:gradFill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1035" name="Rectangle 1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36" name="Rectangle 12"/>
          <p:cNvSpPr>
            <a:spLocks noGrp="1"/>
          </p:cNvSpPr>
          <p:nvPr>
            <p:ph type="body" idx="1"/>
          </p:nvPr>
        </p:nvSpPr>
        <p:spPr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defRPr sz="1400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2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 eaLnBrk="1" hangingPunct="1">
              <a:defRPr sz="1400"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63" name="Rectangle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Times New Roman" panose="02020603050405020304" pitchFamily="18" charset="0"/>
              </a:rPr>
            </a:fld>
            <a:endParaRPr lang="zh-CN" altLang="en-US" dirty="0">
              <a:latin typeface="Times New Roman" panose="02020603050405020304" pitchFamily="18" charset="0"/>
            </a:endParaRP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sameClick" afterEffect="1">
                                          <p:stCondLst>
                                            <p:cond evt="end" delay="0">
                                              <p:tn val="5"/>
                                            </p:cond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 animBg="1" autoUpdateAnimBg="0"/>
    </p:bld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anose="02020603050405020304" pitchFamily="18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1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6.xml"/><Relationship Id="rId5" Type="http://schemas.openxmlformats.org/officeDocument/2006/relationships/vmlDrawing" Target="../drawings/vmlDrawing1.v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26.jpeg"/><Relationship Id="rId2" Type="http://schemas.openxmlformats.org/officeDocument/2006/relationships/image" Target="../media/image25.wmf"/><Relationship Id="rId1" Type="http://schemas.openxmlformats.org/officeDocument/2006/relationships/oleObject" Target="../embeddings/oleObject1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8.jpeg"/><Relationship Id="rId1" Type="http://schemas.openxmlformats.org/officeDocument/2006/relationships/hyperlink" Target="Cellwall.mov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0.jpe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0706" name="Text Box 2"/>
          <p:cNvSpPr txBox="1">
            <a:spLocks noChangeArrowheads="1"/>
          </p:cNvSpPr>
          <p:nvPr/>
        </p:nvSpPr>
        <p:spPr bwMode="auto">
          <a:xfrm>
            <a:off x="1300163" y="682625"/>
            <a:ext cx="6915150" cy="4246563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6600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第</a:t>
            </a:r>
            <a:r>
              <a:rPr kumimoji="0" lang="en-US" altLang="zh-CN" sz="6600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3</a:t>
            </a:r>
            <a:r>
              <a:rPr kumimoji="0" lang="zh-CN" altLang="en-US" sz="6600" kern="1200" cap="none" spc="0" normalizeH="0" baseline="0" noProof="0">
                <a:solidFill>
                  <a:srgbClr val="FFFF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章 </a:t>
            </a:r>
            <a:endParaRPr kumimoji="0" lang="zh-CN" altLang="en-US" sz="4400" b="1" kern="1200" cap="none" spc="0" normalizeH="0" baseline="0" noProof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algn="ctr" defTabSz="914400">
              <a:buClrTx/>
              <a:buSzTx/>
              <a:buFontTx/>
              <a:buNone/>
              <a:defRPr/>
            </a:pPr>
            <a:endParaRPr kumimoji="0" lang="zh-CN" altLang="en-US" sz="4400" b="1" kern="1200" cap="none" spc="0" normalizeH="0" baseline="0" noProof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marR="0" algn="ctr" defTabSz="914400">
              <a:buClrTx/>
              <a:buSzTx/>
              <a:buFontTx/>
              <a:buNone/>
              <a:defRPr/>
            </a:pPr>
            <a:r>
              <a:rPr kumimoji="0" lang="zh-CN" altLang="en-US" sz="8000" b="1" kern="1200" cap="none" spc="0" normalizeH="0" baseline="0" noProof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微生物类群与形态结构</a:t>
            </a:r>
            <a:endParaRPr kumimoji="0" lang="zh-CN" altLang="en-US" sz="8000" b="1" kern="1200" cap="none" spc="0" normalizeH="0" baseline="0" noProof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</p:cSld>
  <p:clrMapOvr>
    <a:masterClrMapping/>
  </p:clrMapOvr>
  <p:transition spd="slow" advClick="0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2674" name="Text Box 2"/>
          <p:cNvSpPr txBox="1"/>
          <p:nvPr/>
        </p:nvSpPr>
        <p:spPr>
          <a:xfrm>
            <a:off x="0" y="0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弧菌：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pic>
        <p:nvPicPr>
          <p:cNvPr id="412676" name="Picture 4" descr="弧菌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450" y="2489200"/>
            <a:ext cx="8591550" cy="304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2677" name="Text Box 5"/>
          <p:cNvSpPr txBox="1"/>
          <p:nvPr/>
        </p:nvSpPr>
        <p:spPr>
          <a:xfrm>
            <a:off x="1187450" y="222250"/>
            <a:ext cx="6284913" cy="974725"/>
          </a:xfrm>
          <a:prstGeom prst="rect">
            <a:avLst/>
          </a:prstGeom>
          <a:solidFill>
            <a:schemeClr val="bg2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菌体只有一个弯曲，其程度不足一圈，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形似“</a:t>
            </a:r>
            <a:r>
              <a:rPr lang="en-US" altLang="zh-CN" sz="2800" b="1" dirty="0">
                <a:ea typeface="黑体" panose="02010609060101010101" pitchFamily="49" charset="-122"/>
              </a:rPr>
              <a:t>C”</a:t>
            </a:r>
            <a:r>
              <a:rPr lang="zh-CN" altLang="en-US" sz="2800" b="1" dirty="0">
                <a:ea typeface="黑体" panose="02010609060101010101" pitchFamily="49" charset="-122"/>
              </a:rPr>
              <a:t>字或逗号，鞭毛偏端生。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412679" name="Text Box 7"/>
          <p:cNvSpPr txBox="1"/>
          <p:nvPr/>
        </p:nvSpPr>
        <p:spPr>
          <a:xfrm>
            <a:off x="593725" y="2205038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霍乱弧菌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2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2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2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126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26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26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26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126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2674" grpId="0"/>
      <p:bldP spid="412677" grpId="0" animBg="1"/>
      <p:bldP spid="41267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Text Box 2"/>
          <p:cNvSpPr txBox="1"/>
          <p:nvPr/>
        </p:nvSpPr>
        <p:spPr>
          <a:xfrm>
            <a:off x="288925" y="120650"/>
            <a:ext cx="16129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螺旋菌：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pic>
        <p:nvPicPr>
          <p:cNvPr id="25603" name="Picture 3" descr="螺旋菌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57363"/>
            <a:ext cx="5791200" cy="51006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5604" name="Picture 4" descr="螺旋菌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613" y="0"/>
            <a:ext cx="5894387" cy="402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5" name="Text Box 5"/>
          <p:cNvSpPr txBox="1"/>
          <p:nvPr/>
        </p:nvSpPr>
        <p:spPr>
          <a:xfrm>
            <a:off x="5864225" y="4529138"/>
            <a:ext cx="3279775" cy="2259012"/>
          </a:xfrm>
          <a:prstGeom prst="rect">
            <a:avLst/>
          </a:prstGeom>
          <a:solidFill>
            <a:schemeClr val="bg2"/>
          </a:solidFill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菌体回转如螺旋，螺旋数目和螺距大小因种而异。鞭毛二端生。细胞壁坚韧，菌体较硬。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50" name="Picture 2" descr="螺旋状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9800" y="685800"/>
            <a:ext cx="6934200" cy="33956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1" name="Text Box 3"/>
          <p:cNvSpPr txBox="1"/>
          <p:nvPr/>
        </p:nvSpPr>
        <p:spPr>
          <a:xfrm>
            <a:off x="0" y="0"/>
            <a:ext cx="1970088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螺旋体菌：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27652" name="Text Box 5"/>
          <p:cNvSpPr txBox="1"/>
          <p:nvPr/>
        </p:nvSpPr>
        <p:spPr>
          <a:xfrm>
            <a:off x="1676400" y="23813"/>
            <a:ext cx="7216775" cy="974725"/>
          </a:xfrm>
          <a:prstGeom prst="rect">
            <a:avLst/>
          </a:prstGeom>
          <a:solidFill>
            <a:schemeClr val="bg2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菌体柔软，用于运动的类似鞭毛的轴丝位于细胞外鞘内。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414727" name="Text Box 7"/>
          <p:cNvSpPr txBox="1"/>
          <p:nvPr/>
        </p:nvSpPr>
        <p:spPr>
          <a:xfrm>
            <a:off x="6156325" y="4437063"/>
            <a:ext cx="2346325" cy="547687"/>
          </a:xfrm>
          <a:prstGeom prst="rect">
            <a:avLst/>
          </a:prstGeom>
          <a:solidFill>
            <a:schemeClr val="bg2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梅毒密螺旋体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pic>
        <p:nvPicPr>
          <p:cNvPr id="414728" name="Picture 8" descr="螺旋体荧光染色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732213"/>
            <a:ext cx="6011863" cy="312578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4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4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4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7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Text Box 2"/>
          <p:cNvSpPr txBox="1"/>
          <p:nvPr/>
        </p:nvSpPr>
        <p:spPr>
          <a:xfrm>
            <a:off x="0" y="90488"/>
            <a:ext cx="16271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二</a:t>
            </a: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大小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29699" name="Text Box 3"/>
          <p:cNvSpPr txBox="1"/>
          <p:nvPr/>
        </p:nvSpPr>
        <p:spPr>
          <a:xfrm>
            <a:off x="468313" y="908050"/>
            <a:ext cx="1433512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1、范围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29700" name="Text Box 4"/>
          <p:cNvSpPr txBox="1"/>
          <p:nvPr/>
        </p:nvSpPr>
        <p:spPr>
          <a:xfrm>
            <a:off x="1476375" y="4221163"/>
            <a:ext cx="55387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99FF33"/>
                </a:solidFill>
                <a:ea typeface="黑体" panose="02010609060101010101" pitchFamily="49" charset="-122"/>
              </a:rPr>
              <a:t>（参见 </a:t>
            </a:r>
            <a:r>
              <a:rPr lang="en-US" altLang="zh-CN" sz="2800" b="1" dirty="0">
                <a:solidFill>
                  <a:srgbClr val="99FF33"/>
                </a:solidFill>
                <a:ea typeface="黑体" panose="02010609060101010101" pitchFamily="49" charset="-122"/>
              </a:rPr>
              <a:t>p 33，</a:t>
            </a:r>
            <a:r>
              <a:rPr lang="zh-CN" altLang="en-US" sz="2800" b="1" dirty="0">
                <a:solidFill>
                  <a:srgbClr val="99FF33"/>
                </a:solidFill>
                <a:ea typeface="黑体" panose="02010609060101010101" pitchFamily="49" charset="-122"/>
              </a:rPr>
              <a:t>最小和最大的细菌）</a:t>
            </a:r>
            <a:endParaRPr lang="zh-CN" altLang="en-US" sz="2800" b="1" dirty="0">
              <a:solidFill>
                <a:srgbClr val="99FF33"/>
              </a:solidFill>
              <a:ea typeface="黑体" panose="02010609060101010101" pitchFamily="49" charset="-122"/>
            </a:endParaRPr>
          </a:p>
        </p:txBody>
      </p:sp>
      <p:sp>
        <p:nvSpPr>
          <p:cNvPr id="29701" name="Text Box 5"/>
          <p:cNvSpPr txBox="1"/>
          <p:nvPr/>
        </p:nvSpPr>
        <p:spPr>
          <a:xfrm>
            <a:off x="1508125" y="1720850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最小：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29702" name="Text Box 6"/>
          <p:cNvSpPr txBox="1"/>
          <p:nvPr/>
        </p:nvSpPr>
        <p:spPr>
          <a:xfrm>
            <a:off x="2514600" y="1752600"/>
            <a:ext cx="594201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与无细胞结构的病毒相仿（50 </a:t>
            </a:r>
            <a:r>
              <a:rPr lang="en-US" altLang="zh-CN" sz="2800" b="1" dirty="0">
                <a:ea typeface="黑体" panose="02010609060101010101" pitchFamily="49" charset="-122"/>
              </a:rPr>
              <a:t>nm）;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29703" name="Text Box 7"/>
          <p:cNvSpPr txBox="1"/>
          <p:nvPr/>
        </p:nvSpPr>
        <p:spPr>
          <a:xfrm>
            <a:off x="1524000" y="2590800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最大：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29704" name="Text Box 8"/>
          <p:cNvSpPr txBox="1"/>
          <p:nvPr/>
        </p:nvSpPr>
        <p:spPr>
          <a:xfrm>
            <a:off x="2590800" y="2590800"/>
            <a:ext cx="37861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肉眼可见（0.75 </a:t>
            </a:r>
            <a:r>
              <a:rPr lang="en-US" altLang="zh-CN" sz="2800" b="1" dirty="0">
                <a:ea typeface="黑体" panose="02010609060101010101" pitchFamily="49" charset="-122"/>
              </a:rPr>
              <a:t>mm）;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Text Box 3"/>
          <p:cNvSpPr txBox="1"/>
          <p:nvPr/>
        </p:nvSpPr>
        <p:spPr>
          <a:xfrm>
            <a:off x="288925" y="904875"/>
            <a:ext cx="14335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1、范围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pic>
        <p:nvPicPr>
          <p:cNvPr id="31747" name="Picture 4" descr="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1400" y="0"/>
            <a:ext cx="5889625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8" name="Text Box 5"/>
          <p:cNvSpPr txBox="1"/>
          <p:nvPr/>
        </p:nvSpPr>
        <p:spPr>
          <a:xfrm>
            <a:off x="0" y="1844675"/>
            <a:ext cx="3606800" cy="2500313"/>
          </a:xfrm>
          <a:prstGeom prst="rect">
            <a:avLst/>
          </a:prstGeom>
          <a:solidFill>
            <a:srgbClr val="008000"/>
          </a:solidFill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zh-CN" sz="2800" b="1" dirty="0">
                <a:ea typeface="黑体" panose="02010609060101010101" pitchFamily="49" charset="-122"/>
              </a:rPr>
              <a:t>费氏刺骨鱼菌</a:t>
            </a:r>
            <a:endParaRPr lang="zh-CN" altLang="zh-CN" sz="28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zh-CN" sz="2400" b="1" dirty="0">
                <a:ea typeface="黑体" panose="02010609060101010101" pitchFamily="49" charset="-122"/>
              </a:rPr>
              <a:t>(0.08 mm x 0.6 mm)</a:t>
            </a:r>
            <a:endParaRPr lang="en-US" altLang="zh-CN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(</a:t>
            </a:r>
            <a:r>
              <a:rPr lang="en-US" altLang="zh-CN" sz="2400" b="1" i="1" dirty="0">
                <a:ea typeface="黑体" panose="02010609060101010101" pitchFamily="49" charset="-122"/>
              </a:rPr>
              <a:t>Epulopiscium fishelsoni</a:t>
            </a:r>
            <a:r>
              <a:rPr lang="en-US" altLang="zh-CN" sz="2400" b="1" dirty="0">
                <a:ea typeface="黑体" panose="02010609060101010101" pitchFamily="49" charset="-122"/>
              </a:rPr>
              <a:t>)</a:t>
            </a:r>
            <a:endParaRPr lang="en-US" altLang="zh-CN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zh-CN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比大肠杆菌大100万倍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     （1985年发现）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420870" name="Text Box 6"/>
          <p:cNvSpPr txBox="1"/>
          <p:nvPr/>
        </p:nvSpPr>
        <p:spPr>
          <a:xfrm>
            <a:off x="107950" y="5589588"/>
            <a:ext cx="8840788" cy="10763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000" b="1" i="1" dirty="0">
                <a:ea typeface="黑体" panose="02010609060101010101" pitchFamily="49" charset="-122"/>
              </a:rPr>
              <a:t>Epulopiscium</a:t>
            </a:r>
            <a:r>
              <a:rPr lang="zh-CN" altLang="en-US" sz="2000" b="1" dirty="0">
                <a:ea typeface="黑体" panose="02010609060101010101" pitchFamily="49" charset="-122"/>
              </a:rPr>
              <a:t>能够克服由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扩散作用</a:t>
            </a:r>
            <a:r>
              <a:rPr lang="zh-CN" altLang="en-US" sz="2000" b="1" dirty="0">
                <a:ea typeface="黑体" panose="02010609060101010101" pitchFamily="49" charset="-122"/>
              </a:rPr>
              <a:t>决定的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体积限制</a:t>
            </a:r>
            <a:r>
              <a:rPr lang="zh-CN" altLang="en-US" sz="2000" b="1" dirty="0">
                <a:ea typeface="黑体" panose="02010609060101010101" pitchFamily="49" charset="-122"/>
              </a:rPr>
              <a:t>，是因为它拥有一个由</a:t>
            </a:r>
            <a:r>
              <a:rPr lang="zh-CN" altLang="en-US" sz="2000" b="1" u="sng" dirty="0">
                <a:solidFill>
                  <a:srgbClr val="99FF33"/>
                </a:solidFill>
                <a:ea typeface="黑体" panose="02010609060101010101" pitchFamily="49" charset="-122"/>
              </a:rPr>
              <a:t>高度卷曲的质膜组成的外层</a:t>
            </a:r>
            <a:r>
              <a:rPr lang="zh-CN" altLang="en-US" sz="2000" b="1" dirty="0">
                <a:ea typeface="黑体" panose="02010609060101010101" pitchFamily="49" charset="-122"/>
              </a:rPr>
              <a:t>。该结构增加了细胞表面积，并有助于营养物质的运输。 </a:t>
            </a:r>
            <a:endParaRPr lang="zh-CN" altLang="en-US" sz="2000" b="1" dirty="0">
              <a:ea typeface="黑体" panose="02010609060101010101" pitchFamily="49" charset="-122"/>
            </a:endParaRPr>
          </a:p>
        </p:txBody>
      </p:sp>
      <p:sp>
        <p:nvSpPr>
          <p:cNvPr id="31750" name="Text Box 2"/>
          <p:cNvSpPr txBox="1"/>
          <p:nvPr/>
        </p:nvSpPr>
        <p:spPr>
          <a:xfrm>
            <a:off x="0" y="90488"/>
            <a:ext cx="16271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二</a:t>
            </a: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大小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20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87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Picture 2" descr="box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0" y="228600"/>
            <a:ext cx="5943600" cy="43608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3795" name="Text Box 3"/>
          <p:cNvSpPr txBox="1"/>
          <p:nvPr/>
        </p:nvSpPr>
        <p:spPr>
          <a:xfrm>
            <a:off x="117475" y="5030788"/>
            <a:ext cx="9009063" cy="17827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德国科学家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H. N. Schulz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等1999年在纳米比亚海岸的海底沉积物中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发现的一种硫磺细菌（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sulfur bacterium），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其大小可达0.75 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mm，</a:t>
            </a:r>
            <a:endParaRPr lang="en-US" altLang="zh-CN" sz="2400" b="1" dirty="0">
              <a:ea typeface="黑体" panose="02010609060101010101" pitchFamily="49" charset="-122"/>
            </a:endParaRPr>
          </a:p>
          <a:p>
            <a:pPr marL="0" lv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600" b="1" i="1" dirty="0">
                <a:solidFill>
                  <a:schemeClr val="accent1"/>
                </a:solidFill>
                <a:ea typeface="黑体" panose="02010609060101010101" pitchFamily="49" charset="-122"/>
              </a:rPr>
              <a:t>Thiomargarita namibiensis</a:t>
            </a:r>
            <a:r>
              <a:rPr lang="en-US" altLang="zh-CN" sz="2600" b="1" dirty="0">
                <a:solidFill>
                  <a:schemeClr val="accent1"/>
                </a:solidFill>
                <a:ea typeface="黑体" panose="02010609060101010101" pitchFamily="49" charset="-122"/>
              </a:rPr>
              <a:t>，--------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“纳米比亚硫磺珍珠菌”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33796" name="Text Box 4"/>
          <p:cNvSpPr txBox="1"/>
          <p:nvPr/>
        </p:nvSpPr>
        <p:spPr>
          <a:xfrm>
            <a:off x="8153400" y="-152400"/>
            <a:ext cx="611188" cy="5364163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33CC33"/>
                </a:solidFill>
                <a:ea typeface="黑体" panose="02010609060101010101" pitchFamily="49" charset="-122"/>
              </a:rPr>
              <a:t>（</a:t>
            </a:r>
            <a:r>
              <a:rPr lang="zh-CN" altLang="en-US" sz="2800" b="1" dirty="0">
                <a:solidFill>
                  <a:srgbClr val="99FF33"/>
                </a:solidFill>
                <a:ea typeface="黑体" panose="02010609060101010101" pitchFamily="49" charset="-122"/>
              </a:rPr>
              <a:t>参见 </a:t>
            </a:r>
            <a:r>
              <a:rPr lang="en-US" altLang="zh-CN" sz="2800" b="1" dirty="0">
                <a:solidFill>
                  <a:srgbClr val="99FF33"/>
                </a:solidFill>
                <a:ea typeface="黑体" panose="02010609060101010101" pitchFamily="49" charset="-122"/>
              </a:rPr>
              <a:t>p 33，</a:t>
            </a:r>
            <a:r>
              <a:rPr lang="zh-CN" altLang="en-US" sz="2800" b="1" dirty="0">
                <a:solidFill>
                  <a:srgbClr val="99FF33"/>
                </a:solidFill>
                <a:ea typeface="黑体" panose="02010609060101010101" pitchFamily="49" charset="-122"/>
              </a:rPr>
              <a:t>最小和最大的细菌）</a:t>
            </a:r>
            <a:endParaRPr lang="zh-CN" altLang="en-US" sz="2800" dirty="0">
              <a:solidFill>
                <a:srgbClr val="99FF33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913" y="836613"/>
            <a:ext cx="7812087" cy="59547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Text Box 4"/>
          <p:cNvSpPr txBox="1"/>
          <p:nvPr/>
        </p:nvSpPr>
        <p:spPr>
          <a:xfrm>
            <a:off x="179388" y="1246188"/>
            <a:ext cx="1435100" cy="519112"/>
          </a:xfrm>
          <a:prstGeom prst="rect">
            <a:avLst/>
          </a:prstGeom>
          <a:solidFill>
            <a:srgbClr val="000080"/>
          </a:solidFill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1、范围</a:t>
            </a:r>
            <a:endParaRPr lang="zh-CN" altLang="en-US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844" name="Text Box 5"/>
          <p:cNvSpPr txBox="1"/>
          <p:nvPr/>
        </p:nvSpPr>
        <p:spPr>
          <a:xfrm>
            <a:off x="0" y="5062538"/>
            <a:ext cx="1993900" cy="52387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P33 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图2-2</a:t>
            </a:r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5845" name="Text Box 2"/>
          <p:cNvSpPr txBox="1"/>
          <p:nvPr/>
        </p:nvSpPr>
        <p:spPr>
          <a:xfrm>
            <a:off x="0" y="90488"/>
            <a:ext cx="16271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二</a:t>
            </a: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大小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Text Box 3"/>
          <p:cNvSpPr txBox="1"/>
          <p:nvPr/>
        </p:nvSpPr>
        <p:spPr>
          <a:xfrm>
            <a:off x="323850" y="836613"/>
            <a:ext cx="143351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1、范围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37891" name="Text Box 4"/>
          <p:cNvSpPr txBox="1"/>
          <p:nvPr/>
        </p:nvSpPr>
        <p:spPr>
          <a:xfrm>
            <a:off x="755650" y="1557338"/>
            <a:ext cx="375602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一般细菌的大小范围：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pic>
        <p:nvPicPr>
          <p:cNvPr id="601093" name="Picture 5" descr="细菌形状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86000"/>
            <a:ext cx="2427288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1094" name="Text Box 6"/>
          <p:cNvSpPr txBox="1"/>
          <p:nvPr/>
        </p:nvSpPr>
        <p:spPr>
          <a:xfrm>
            <a:off x="2627313" y="2616200"/>
            <a:ext cx="2868612" cy="488950"/>
          </a:xfrm>
          <a:prstGeom prst="rect">
            <a:avLst/>
          </a:prstGeom>
          <a:solidFill>
            <a:srgbClr val="003300"/>
          </a:solidFill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0.5 ~ 1 </a:t>
            </a:r>
            <a:r>
              <a:rPr lang="en-US" altLang="zh-CN" sz="2400" b="1" dirty="0">
                <a:latin typeface="Symbol" panose="05050102010706020507" pitchFamily="18" charset="2"/>
                <a:ea typeface="黑体" panose="02010609060101010101" pitchFamily="49" charset="-122"/>
              </a:rPr>
              <a:t>m</a:t>
            </a:r>
            <a:r>
              <a:rPr lang="en-US" altLang="zh-CN" sz="2400" b="1" dirty="0">
                <a:ea typeface="黑体" panose="02010609060101010101" pitchFamily="49" charset="-122"/>
              </a:rPr>
              <a:t>m （</a:t>
            </a:r>
            <a:r>
              <a:rPr lang="zh-CN" altLang="en-US" sz="2400" b="1" dirty="0">
                <a:ea typeface="黑体" panose="02010609060101010101" pitchFamily="49" charset="-122"/>
              </a:rPr>
              <a:t>直径）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01095" name="Text Box 7"/>
          <p:cNvSpPr txBox="1"/>
          <p:nvPr/>
        </p:nvSpPr>
        <p:spPr>
          <a:xfrm>
            <a:off x="2627313" y="4049713"/>
            <a:ext cx="5675312" cy="488950"/>
          </a:xfrm>
          <a:prstGeom prst="rect">
            <a:avLst/>
          </a:prstGeom>
          <a:solidFill>
            <a:srgbClr val="003300"/>
          </a:solidFill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0.2~ 1 </a:t>
            </a:r>
            <a:r>
              <a:rPr lang="en-US" altLang="zh-CN" sz="2400" b="1" dirty="0">
                <a:latin typeface="Symbol" panose="05050102010706020507" pitchFamily="18" charset="2"/>
                <a:ea typeface="黑体" panose="02010609060101010101" pitchFamily="49" charset="-122"/>
              </a:rPr>
              <a:t>m</a:t>
            </a:r>
            <a:r>
              <a:rPr lang="en-US" altLang="zh-CN" sz="2400" b="1" dirty="0">
                <a:ea typeface="黑体" panose="02010609060101010101" pitchFamily="49" charset="-122"/>
              </a:rPr>
              <a:t>m （</a:t>
            </a:r>
            <a:r>
              <a:rPr lang="zh-CN" altLang="en-US" sz="2400" b="1" dirty="0">
                <a:ea typeface="黑体" panose="02010609060101010101" pitchFamily="49" charset="-122"/>
              </a:rPr>
              <a:t>直径）</a:t>
            </a:r>
            <a:r>
              <a:rPr lang="zh-CN" altLang="zh-CN" sz="2400" b="1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ea typeface="黑体" panose="02010609060101010101" pitchFamily="49" charset="-122"/>
              </a:rPr>
              <a:t>×</a:t>
            </a:r>
            <a:r>
              <a:rPr lang="zh-CN" altLang="zh-CN" sz="2400" b="1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ea typeface="黑体" panose="02010609060101010101" pitchFamily="49" charset="-122"/>
              </a:rPr>
              <a:t>1~ 80 </a:t>
            </a:r>
            <a:r>
              <a:rPr lang="en-US" altLang="zh-CN" sz="2400" b="1" dirty="0">
                <a:latin typeface="Symbol" panose="05050102010706020507" pitchFamily="18" charset="2"/>
                <a:ea typeface="黑体" panose="02010609060101010101" pitchFamily="49" charset="-122"/>
              </a:rPr>
              <a:t>m</a:t>
            </a:r>
            <a:r>
              <a:rPr lang="en-US" altLang="zh-CN" sz="2400" b="1" dirty="0">
                <a:ea typeface="黑体" panose="02010609060101010101" pitchFamily="49" charset="-122"/>
              </a:rPr>
              <a:t>m（</a:t>
            </a:r>
            <a:r>
              <a:rPr lang="zh-CN" altLang="en-US" sz="2400" b="1" dirty="0">
                <a:ea typeface="黑体" panose="02010609060101010101" pitchFamily="49" charset="-122"/>
              </a:rPr>
              <a:t>长度）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01096" name="Text Box 8"/>
          <p:cNvSpPr txBox="1"/>
          <p:nvPr/>
        </p:nvSpPr>
        <p:spPr>
          <a:xfrm>
            <a:off x="2555875" y="5583238"/>
            <a:ext cx="6515100" cy="854075"/>
          </a:xfrm>
          <a:prstGeom prst="rect">
            <a:avLst/>
          </a:prstGeom>
          <a:solidFill>
            <a:srgbClr val="003300"/>
          </a:solidFill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0.3~ 1 </a:t>
            </a:r>
            <a:r>
              <a:rPr lang="en-US" altLang="zh-CN" sz="2400" b="1" dirty="0">
                <a:latin typeface="Symbol" panose="05050102010706020507" pitchFamily="18" charset="2"/>
                <a:ea typeface="黑体" panose="02010609060101010101" pitchFamily="49" charset="-122"/>
              </a:rPr>
              <a:t>m</a:t>
            </a:r>
            <a:r>
              <a:rPr lang="en-US" altLang="zh-CN" sz="2400" b="1" dirty="0">
                <a:ea typeface="黑体" panose="02010609060101010101" pitchFamily="49" charset="-122"/>
              </a:rPr>
              <a:t>m （</a:t>
            </a:r>
            <a:r>
              <a:rPr lang="zh-CN" altLang="en-US" sz="2400" b="1" dirty="0">
                <a:ea typeface="黑体" panose="02010609060101010101" pitchFamily="49" charset="-122"/>
              </a:rPr>
              <a:t>直径）</a:t>
            </a:r>
            <a:r>
              <a:rPr lang="zh-CN" altLang="zh-CN" sz="2400" b="1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ea typeface="黑体" panose="02010609060101010101" pitchFamily="49" charset="-122"/>
              </a:rPr>
              <a:t>×</a:t>
            </a:r>
            <a:r>
              <a:rPr lang="zh-CN" altLang="zh-CN" sz="2400" b="1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ea typeface="黑体" panose="02010609060101010101" pitchFamily="49" charset="-122"/>
              </a:rPr>
              <a:t>1~ 50 </a:t>
            </a:r>
            <a:r>
              <a:rPr lang="en-US" altLang="zh-CN" sz="2400" b="1" dirty="0">
                <a:latin typeface="Symbol" panose="05050102010706020507" pitchFamily="18" charset="2"/>
                <a:ea typeface="黑体" panose="02010609060101010101" pitchFamily="49" charset="-122"/>
              </a:rPr>
              <a:t>m</a:t>
            </a:r>
            <a:r>
              <a:rPr lang="en-US" altLang="zh-CN" sz="2400" b="1" dirty="0">
                <a:ea typeface="黑体" panose="02010609060101010101" pitchFamily="49" charset="-122"/>
              </a:rPr>
              <a:t>m（</a:t>
            </a:r>
            <a:r>
              <a:rPr lang="zh-CN" altLang="en-US" sz="2400" b="1" dirty="0">
                <a:ea typeface="黑体" panose="02010609060101010101" pitchFamily="49" charset="-122"/>
              </a:rPr>
              <a:t>长度）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99FF33"/>
                </a:solidFill>
                <a:ea typeface="黑体" panose="02010609060101010101" pitchFamily="49" charset="-122"/>
              </a:rPr>
              <a:t>(长度是菌体两端点之间的距离，而非实际长度)</a:t>
            </a:r>
            <a:endParaRPr lang="zh-CN" altLang="en-US" sz="2400" b="1" dirty="0">
              <a:solidFill>
                <a:srgbClr val="99FF33"/>
              </a:solidFill>
              <a:ea typeface="黑体" panose="02010609060101010101" pitchFamily="49" charset="-122"/>
            </a:endParaRPr>
          </a:p>
        </p:txBody>
      </p:sp>
      <p:sp>
        <p:nvSpPr>
          <p:cNvPr id="37896" name="Text Box 9"/>
          <p:cNvSpPr txBox="1"/>
          <p:nvPr/>
        </p:nvSpPr>
        <p:spPr>
          <a:xfrm>
            <a:off x="7524750" y="22225"/>
            <a:ext cx="1481138" cy="528638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参见</a:t>
            </a:r>
            <a:r>
              <a:rPr lang="en-US" altLang="zh-CN" sz="2800" b="1" dirty="0">
                <a:ea typeface="黑体" panose="02010609060101010101" pitchFamily="49" charset="-122"/>
              </a:rPr>
              <a:t>P32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37897" name="Text Box 2"/>
          <p:cNvSpPr txBox="1"/>
          <p:nvPr/>
        </p:nvSpPr>
        <p:spPr>
          <a:xfrm>
            <a:off x="0" y="90488"/>
            <a:ext cx="16271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二</a:t>
            </a: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大小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1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10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10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010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10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01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1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1094" grpId="0" animBg="1"/>
      <p:bldP spid="601095" grpId="0" animBg="1"/>
      <p:bldP spid="60109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Text Box 3"/>
          <p:cNvSpPr txBox="1"/>
          <p:nvPr/>
        </p:nvSpPr>
        <p:spPr>
          <a:xfrm>
            <a:off x="468313" y="1290638"/>
            <a:ext cx="2147887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2、测量方法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602116" name="Text Box 4"/>
          <p:cNvSpPr txBox="1"/>
          <p:nvPr/>
        </p:nvSpPr>
        <p:spPr>
          <a:xfrm>
            <a:off x="1187450" y="3068638"/>
            <a:ext cx="2362200" cy="554037"/>
          </a:xfrm>
          <a:prstGeom prst="rect">
            <a:avLst/>
          </a:prstGeom>
          <a:solidFill>
            <a:srgbClr val="003300"/>
          </a:solidFill>
          <a:ln w="349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显微镜测微尺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602117" name="Text Box 5"/>
          <p:cNvSpPr txBox="1"/>
          <p:nvPr/>
        </p:nvSpPr>
        <p:spPr>
          <a:xfrm>
            <a:off x="1258888" y="4292600"/>
            <a:ext cx="5580062" cy="557213"/>
          </a:xfrm>
          <a:prstGeom prst="rect">
            <a:avLst/>
          </a:prstGeom>
          <a:solidFill>
            <a:srgbClr val="003300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显微照相后根据放大倍数进行测算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39941" name="Text Box 6"/>
          <p:cNvSpPr txBox="1"/>
          <p:nvPr/>
        </p:nvSpPr>
        <p:spPr>
          <a:xfrm>
            <a:off x="5651500" y="260350"/>
            <a:ext cx="3106738" cy="52387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参见</a:t>
            </a:r>
            <a:r>
              <a:rPr lang="en-US" altLang="zh-CN" sz="2800" b="1" dirty="0">
                <a:ea typeface="黑体" panose="02010609060101010101" pitchFamily="49" charset="-122"/>
              </a:rPr>
              <a:t>P30</a:t>
            </a:r>
            <a:r>
              <a:rPr lang="zh-CN" altLang="en-US" sz="2800" b="1" dirty="0">
                <a:ea typeface="黑体" panose="02010609060101010101" pitchFamily="49" charset="-122"/>
              </a:rPr>
              <a:t>倒数第</a:t>
            </a:r>
            <a:r>
              <a:rPr lang="en-US" altLang="zh-CN" sz="2800" b="1" dirty="0">
                <a:ea typeface="黑体" panose="02010609060101010101" pitchFamily="49" charset="-122"/>
              </a:rPr>
              <a:t>2</a:t>
            </a:r>
            <a:r>
              <a:rPr lang="zh-CN" altLang="en-US" sz="2800" b="1" dirty="0">
                <a:ea typeface="黑体" panose="02010609060101010101" pitchFamily="49" charset="-122"/>
              </a:rPr>
              <a:t>段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39942" name="Text Box 2"/>
          <p:cNvSpPr txBox="1"/>
          <p:nvPr/>
        </p:nvSpPr>
        <p:spPr>
          <a:xfrm>
            <a:off x="0" y="90488"/>
            <a:ext cx="16271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二</a:t>
            </a: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大小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2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2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02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2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6" grpId="0" animBg="1"/>
      <p:bldP spid="60211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Text Box 3"/>
          <p:cNvSpPr txBox="1"/>
          <p:nvPr/>
        </p:nvSpPr>
        <p:spPr>
          <a:xfrm>
            <a:off x="468313" y="836613"/>
            <a:ext cx="536257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2、细菌大小测量结果的影响因素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603140" name="Text Box 4"/>
          <p:cNvSpPr txBox="1"/>
          <p:nvPr/>
        </p:nvSpPr>
        <p:spPr>
          <a:xfrm>
            <a:off x="695325" y="1881188"/>
            <a:ext cx="1497013" cy="431800"/>
          </a:xfrm>
          <a:prstGeom prst="rect">
            <a:avLst/>
          </a:prstGeom>
          <a:solidFill>
            <a:schemeClr val="bg2"/>
          </a:solidFill>
          <a:ln w="349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ea typeface="黑体" panose="02010609060101010101" pitchFamily="49" charset="-122"/>
              </a:rPr>
              <a:t>个体差异；</a:t>
            </a:r>
            <a:endParaRPr lang="zh-CN" altLang="en-US" sz="2000" b="1" dirty="0">
              <a:ea typeface="黑体" panose="02010609060101010101" pitchFamily="49" charset="-122"/>
            </a:endParaRPr>
          </a:p>
        </p:txBody>
      </p:sp>
      <p:sp>
        <p:nvSpPr>
          <p:cNvPr id="603141" name="Text Box 5"/>
          <p:cNvSpPr txBox="1"/>
          <p:nvPr/>
        </p:nvSpPr>
        <p:spPr>
          <a:xfrm>
            <a:off x="657225" y="2679700"/>
            <a:ext cx="7088188" cy="434975"/>
          </a:xfrm>
          <a:prstGeom prst="rect">
            <a:avLst/>
          </a:prstGeom>
          <a:solidFill>
            <a:schemeClr val="bg2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ea typeface="黑体" panose="02010609060101010101" pitchFamily="49" charset="-122"/>
              </a:rPr>
              <a:t>干燥、固定后的菌体一般会由于脱水而比活菌体缩短1/3-1/4；</a:t>
            </a:r>
            <a:endParaRPr lang="zh-CN" altLang="en-US" sz="2000" b="1" dirty="0">
              <a:ea typeface="黑体" panose="02010609060101010101" pitchFamily="49" charset="-122"/>
            </a:endParaRPr>
          </a:p>
        </p:txBody>
      </p:sp>
      <p:sp>
        <p:nvSpPr>
          <p:cNvPr id="41989" name="Text Box 6"/>
          <p:cNvSpPr txBox="1"/>
          <p:nvPr/>
        </p:nvSpPr>
        <p:spPr>
          <a:xfrm>
            <a:off x="1524000" y="4038600"/>
            <a:ext cx="1841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603143" name="Text Box 7"/>
          <p:cNvSpPr txBox="1"/>
          <p:nvPr/>
        </p:nvSpPr>
        <p:spPr>
          <a:xfrm>
            <a:off x="685800" y="3519488"/>
            <a:ext cx="6100763" cy="434975"/>
          </a:xfrm>
          <a:prstGeom prst="rect">
            <a:avLst/>
          </a:prstGeom>
          <a:solidFill>
            <a:schemeClr val="bg2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ea typeface="黑体" panose="02010609060101010101" pitchFamily="49" charset="-122"/>
              </a:rPr>
              <a:t>染色方法的影响，一般用负染色法观察的菌体较大；</a:t>
            </a:r>
            <a:endParaRPr lang="zh-CN" altLang="en-US" sz="2000" b="1" dirty="0">
              <a:ea typeface="黑体" panose="02010609060101010101" pitchFamily="49" charset="-122"/>
            </a:endParaRPr>
          </a:p>
        </p:txBody>
      </p:sp>
      <p:sp>
        <p:nvSpPr>
          <p:cNvPr id="603144" name="Text Box 8"/>
          <p:cNvSpPr txBox="1"/>
          <p:nvPr/>
        </p:nvSpPr>
        <p:spPr>
          <a:xfrm>
            <a:off x="685800" y="4395788"/>
            <a:ext cx="4822825" cy="434975"/>
          </a:xfrm>
          <a:prstGeom prst="rect">
            <a:avLst/>
          </a:prstGeom>
          <a:solidFill>
            <a:schemeClr val="bg2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ea typeface="黑体" panose="02010609060101010101" pitchFamily="49" charset="-122"/>
              </a:rPr>
              <a:t>幼龄细菌一般比成熟的或老龄的细菌大；</a:t>
            </a:r>
            <a:endParaRPr lang="zh-CN" altLang="en-US" sz="2000" b="1" dirty="0">
              <a:ea typeface="黑体" panose="02010609060101010101" pitchFamily="49" charset="-122"/>
            </a:endParaRPr>
          </a:p>
        </p:txBody>
      </p:sp>
      <p:sp>
        <p:nvSpPr>
          <p:cNvPr id="603145" name="Text Box 9"/>
          <p:cNvSpPr txBox="1"/>
          <p:nvPr/>
        </p:nvSpPr>
        <p:spPr>
          <a:xfrm>
            <a:off x="685800" y="5462588"/>
            <a:ext cx="7378700" cy="434975"/>
          </a:xfrm>
          <a:prstGeom prst="rect">
            <a:avLst/>
          </a:prstGeom>
          <a:solidFill>
            <a:schemeClr val="bg2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ea typeface="黑体" panose="02010609060101010101" pitchFamily="49" charset="-122"/>
              </a:rPr>
              <a:t>环境条件，如培养基中渗透压的改变也会导致细胞大小的变化。</a:t>
            </a:r>
            <a:endParaRPr lang="zh-CN" altLang="en-US" sz="2000" b="1" dirty="0">
              <a:ea typeface="黑体" panose="02010609060101010101" pitchFamily="49" charset="-122"/>
            </a:endParaRPr>
          </a:p>
        </p:txBody>
      </p:sp>
      <p:sp>
        <p:nvSpPr>
          <p:cNvPr id="41993" name="Text Box 10"/>
          <p:cNvSpPr txBox="1"/>
          <p:nvPr/>
        </p:nvSpPr>
        <p:spPr>
          <a:xfrm>
            <a:off x="7486650" y="236538"/>
            <a:ext cx="1458913" cy="528637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参见</a:t>
            </a:r>
            <a:r>
              <a:rPr lang="en-US" altLang="zh-CN" sz="2800" b="1" dirty="0">
                <a:ea typeface="黑体" panose="02010609060101010101" pitchFamily="49" charset="-122"/>
              </a:rPr>
              <a:t>p32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41994" name="Text Box 2"/>
          <p:cNvSpPr txBox="1"/>
          <p:nvPr/>
        </p:nvSpPr>
        <p:spPr>
          <a:xfrm>
            <a:off x="0" y="90488"/>
            <a:ext cx="16271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二</a:t>
            </a: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大小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3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3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3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3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3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3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03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03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3140" grpId="0" animBg="1"/>
      <p:bldP spid="603141" grpId="0" animBg="1"/>
      <p:bldP spid="603143" grpId="0" animBg="1"/>
      <p:bldP spid="603144" grpId="0" animBg="1"/>
      <p:bldP spid="60314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AutoShape 3"/>
          <p:cNvSpPr/>
          <p:nvPr/>
        </p:nvSpPr>
        <p:spPr>
          <a:xfrm>
            <a:off x="1676400" y="1766888"/>
            <a:ext cx="304800" cy="1066800"/>
          </a:xfrm>
          <a:prstGeom prst="leftBrace">
            <a:avLst>
              <a:gd name="adj1" fmla="val 2916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7171" name="Text Box 4"/>
          <p:cNvSpPr txBox="1"/>
          <p:nvPr/>
        </p:nvSpPr>
        <p:spPr>
          <a:xfrm>
            <a:off x="0" y="1843088"/>
            <a:ext cx="1712913" cy="701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4000" b="1" dirty="0">
                <a:solidFill>
                  <a:srgbClr val="33CC33"/>
                </a:solidFill>
                <a:ea typeface="黑体" panose="02010609060101010101" pitchFamily="49" charset="-122"/>
              </a:rPr>
              <a:t>微生物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172" name="Text Box 5"/>
          <p:cNvSpPr txBox="1"/>
          <p:nvPr/>
        </p:nvSpPr>
        <p:spPr>
          <a:xfrm>
            <a:off x="3962400" y="1385888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（病毒）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173" name="Text Box 6"/>
          <p:cNvSpPr txBox="1"/>
          <p:nvPr/>
        </p:nvSpPr>
        <p:spPr>
          <a:xfrm>
            <a:off x="6421438" y="2119313"/>
            <a:ext cx="2816225" cy="12969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古生菌（</a:t>
            </a:r>
            <a:r>
              <a:rPr lang="en-US" altLang="zh-CN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Archaea）</a:t>
            </a:r>
            <a:endParaRPr lang="en-US" altLang="zh-CN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细菌（</a:t>
            </a:r>
            <a:r>
              <a:rPr lang="en-US" altLang="zh-CN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Bacteria）</a:t>
            </a:r>
            <a:endParaRPr lang="en-US" altLang="zh-CN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913415" name="Text Box 7"/>
          <p:cNvSpPr txBox="1"/>
          <p:nvPr/>
        </p:nvSpPr>
        <p:spPr>
          <a:xfrm>
            <a:off x="4038600" y="4052888"/>
            <a:ext cx="4473575" cy="14636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真菌（</a:t>
            </a:r>
            <a:r>
              <a:rPr lang="zh-CN" altLang="en-US" sz="2400" b="1" dirty="0">
                <a:solidFill>
                  <a:srgbClr val="66FF33"/>
                </a:solidFill>
                <a:ea typeface="黑体" panose="02010609060101010101" pitchFamily="49" charset="-122"/>
              </a:rPr>
              <a:t>酵母、霉菌、蕈菌等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）、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      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单细胞藻类、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            原生动物等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7175" name="Text Box 8"/>
          <p:cNvSpPr txBox="1"/>
          <p:nvPr/>
        </p:nvSpPr>
        <p:spPr>
          <a:xfrm>
            <a:off x="2209800" y="1309688"/>
            <a:ext cx="1612900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非细胞型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7176" name="Text Box 9"/>
          <p:cNvSpPr txBox="1"/>
          <p:nvPr/>
        </p:nvSpPr>
        <p:spPr>
          <a:xfrm>
            <a:off x="2286000" y="2605088"/>
            <a:ext cx="1255713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细胞型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7177" name="AutoShape 10"/>
          <p:cNvSpPr/>
          <p:nvPr/>
        </p:nvSpPr>
        <p:spPr>
          <a:xfrm>
            <a:off x="3581400" y="2452688"/>
            <a:ext cx="304800" cy="1066800"/>
          </a:xfrm>
          <a:prstGeom prst="leftBrace">
            <a:avLst>
              <a:gd name="adj1" fmla="val 2916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7178" name="Text Box 11"/>
          <p:cNvSpPr txBox="1"/>
          <p:nvPr/>
        </p:nvSpPr>
        <p:spPr>
          <a:xfrm>
            <a:off x="4038600" y="2376488"/>
            <a:ext cx="1970088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原核微生物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7179" name="Text Box 12"/>
          <p:cNvSpPr txBox="1"/>
          <p:nvPr/>
        </p:nvSpPr>
        <p:spPr>
          <a:xfrm>
            <a:off x="3962400" y="3535363"/>
            <a:ext cx="371792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真核微生物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Eukarya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）</a:t>
            </a:r>
            <a:endParaRPr lang="zh-CN" altLang="en-US" sz="28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7180" name="AutoShape 14"/>
          <p:cNvSpPr/>
          <p:nvPr/>
        </p:nvSpPr>
        <p:spPr>
          <a:xfrm>
            <a:off x="6019800" y="2224088"/>
            <a:ext cx="304800" cy="1066800"/>
          </a:xfrm>
          <a:prstGeom prst="leftBrace">
            <a:avLst>
              <a:gd name="adj1" fmla="val 29166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34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34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13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34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Text Box 2"/>
          <p:cNvSpPr txBox="1"/>
          <p:nvPr/>
        </p:nvSpPr>
        <p:spPr>
          <a:xfrm>
            <a:off x="0" y="115888"/>
            <a:ext cx="270986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三、细胞的结构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604163" name="Text Box 3"/>
          <p:cNvSpPr txBox="1"/>
          <p:nvPr/>
        </p:nvSpPr>
        <p:spPr>
          <a:xfrm>
            <a:off x="250825" y="6308725"/>
            <a:ext cx="8788400" cy="482600"/>
          </a:xfrm>
          <a:prstGeom prst="rect">
            <a:avLst/>
          </a:prstGeom>
          <a:solidFill>
            <a:srgbClr val="003300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特殊构造：</a:t>
            </a:r>
            <a:r>
              <a:rPr lang="zh-CN" altLang="en-US" sz="2400" b="1" dirty="0">
                <a:ea typeface="黑体" panose="02010609060101010101" pitchFamily="49" charset="-122"/>
              </a:rPr>
              <a:t>部分细菌具有的或一般细菌在特殊环境下才有的构造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04164" name="Text Box 4"/>
          <p:cNvSpPr txBox="1"/>
          <p:nvPr/>
        </p:nvSpPr>
        <p:spPr>
          <a:xfrm>
            <a:off x="684213" y="1773238"/>
            <a:ext cx="2995612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（见</a:t>
            </a:r>
            <a:r>
              <a:rPr lang="en-US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p</a:t>
            </a:r>
            <a:r>
              <a:rPr lang="zh-CN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3</a:t>
            </a:r>
            <a:r>
              <a:rPr lang="en-US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8 </a:t>
            </a: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图</a:t>
            </a:r>
            <a:r>
              <a:rPr lang="en-US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3</a:t>
            </a: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－</a:t>
            </a:r>
            <a:r>
              <a:rPr lang="en-US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1</a:t>
            </a:r>
            <a:r>
              <a:rPr lang="zh-CN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）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604165" name="Text Box 5"/>
          <p:cNvSpPr txBox="1"/>
          <p:nvPr/>
        </p:nvSpPr>
        <p:spPr>
          <a:xfrm>
            <a:off x="250825" y="5661025"/>
            <a:ext cx="4498975" cy="482600"/>
          </a:xfrm>
          <a:prstGeom prst="rect">
            <a:avLst/>
          </a:prstGeom>
          <a:solidFill>
            <a:srgbClr val="003300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一般构造：</a:t>
            </a:r>
            <a:r>
              <a:rPr lang="zh-CN" altLang="en-US" sz="2400" b="1" dirty="0">
                <a:ea typeface="黑体" panose="02010609060101010101" pitchFamily="49" charset="-122"/>
              </a:rPr>
              <a:t>一般细菌都有的构造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44038" name="Picture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54400" y="0"/>
            <a:ext cx="5689600" cy="56896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4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4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4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4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4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4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163" grpId="0" animBg="1"/>
      <p:bldP spid="604164" grpId="0"/>
      <p:bldP spid="60416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Text Box 2"/>
          <p:cNvSpPr txBox="1"/>
          <p:nvPr/>
        </p:nvSpPr>
        <p:spPr>
          <a:xfrm>
            <a:off x="6927850" y="7938"/>
            <a:ext cx="19907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folHlink"/>
                </a:solidFill>
                <a:ea typeface="黑体" panose="02010609060101010101" pitchFamily="49" charset="-122"/>
              </a:rPr>
              <a:t>三、细胞的结构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46083" name="Text Box 3"/>
          <p:cNvSpPr txBox="1"/>
          <p:nvPr/>
        </p:nvSpPr>
        <p:spPr>
          <a:xfrm>
            <a:off x="0" y="425450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6084" name="Text Box 4"/>
          <p:cNvSpPr txBox="1"/>
          <p:nvPr/>
        </p:nvSpPr>
        <p:spPr>
          <a:xfrm>
            <a:off x="468313" y="1052513"/>
            <a:ext cx="1590675" cy="485775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1）概念：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05189" name="Text Box 5"/>
          <p:cNvSpPr txBox="1"/>
          <p:nvPr/>
        </p:nvSpPr>
        <p:spPr>
          <a:xfrm>
            <a:off x="468313" y="1628775"/>
            <a:ext cx="84963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细胞壁（</a:t>
            </a:r>
            <a:r>
              <a:rPr lang="en-US" altLang="zh-CN" sz="2400" b="1" dirty="0">
                <a:ea typeface="黑体" panose="02010609060101010101" pitchFamily="49" charset="-122"/>
              </a:rPr>
              <a:t>cell wall）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位于细胞最外的一层厚实、坚韧的外被</a:t>
            </a:r>
            <a:endParaRPr lang="en-US" altLang="zh-CN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u="sng" dirty="0">
                <a:solidFill>
                  <a:srgbClr val="66FFFF"/>
                </a:solidFill>
                <a:ea typeface="黑体" panose="02010609060101010101" pitchFamily="49" charset="-122"/>
              </a:rPr>
              <a:t>（位于细胞表面，内侧紧贴细胞膜的一层较为坚韧，略具弹性的细胞结构。）</a:t>
            </a:r>
            <a:endParaRPr lang="zh-CN" altLang="en-US" sz="2400" b="1" u="sng" dirty="0">
              <a:solidFill>
                <a:srgbClr val="66FFFF"/>
              </a:solidFill>
              <a:ea typeface="黑体" panose="02010609060101010101" pitchFamily="49" charset="-122"/>
            </a:endParaRPr>
          </a:p>
        </p:txBody>
      </p:sp>
      <p:pic>
        <p:nvPicPr>
          <p:cNvPr id="605190" name="Picture 6" descr="电镜下的细胞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835275"/>
            <a:ext cx="6800850" cy="4022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5191" name="Rectangle 7"/>
          <p:cNvSpPr/>
          <p:nvPr/>
        </p:nvSpPr>
        <p:spPr>
          <a:xfrm>
            <a:off x="3175" y="6092825"/>
            <a:ext cx="1112838" cy="466725"/>
          </a:xfrm>
          <a:prstGeom prst="rect">
            <a:avLst/>
          </a:prstGeom>
          <a:solidFill>
            <a:srgbClr val="0000FF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细胞壁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</p:txBody>
      </p:sp>
      <p:sp>
        <p:nvSpPr>
          <p:cNvPr id="605192" name="Line 8"/>
          <p:cNvSpPr/>
          <p:nvPr/>
        </p:nvSpPr>
        <p:spPr>
          <a:xfrm flipV="1">
            <a:off x="1143000" y="5334000"/>
            <a:ext cx="1447800" cy="762000"/>
          </a:xfrm>
          <a:prstGeom prst="line">
            <a:avLst/>
          </a:prstGeom>
          <a:ln w="73025" cap="flat" cmpd="sng">
            <a:solidFill>
              <a:srgbClr val="66FF33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5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5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5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5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5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5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5189" grpId="0"/>
      <p:bldP spid="605191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Text Box 2"/>
          <p:cNvSpPr txBox="1"/>
          <p:nvPr/>
        </p:nvSpPr>
        <p:spPr>
          <a:xfrm>
            <a:off x="5205413" y="427038"/>
            <a:ext cx="229552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（参见</a:t>
            </a:r>
            <a:r>
              <a:rPr lang="zh-CN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P3</a:t>
            </a:r>
            <a:r>
              <a:rPr lang="en-US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8</a:t>
            </a: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 </a:t>
            </a:r>
            <a:r>
              <a:rPr lang="zh-CN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）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48131" name="Text Box 4"/>
          <p:cNvSpPr txBox="1"/>
          <p:nvPr/>
        </p:nvSpPr>
        <p:spPr>
          <a:xfrm>
            <a:off x="152400" y="4778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8132" name="Text Box 5"/>
          <p:cNvSpPr txBox="1"/>
          <p:nvPr/>
        </p:nvSpPr>
        <p:spPr>
          <a:xfrm>
            <a:off x="468313" y="1052513"/>
            <a:ext cx="2813050" cy="461962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ea typeface="黑体" panose="02010609060101010101" pitchFamily="49" charset="-122"/>
              </a:rPr>
              <a:t>）细胞壁的功能：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07238" name="Text Box 6"/>
          <p:cNvSpPr txBox="1"/>
          <p:nvPr/>
        </p:nvSpPr>
        <p:spPr>
          <a:xfrm>
            <a:off x="269875" y="2038350"/>
            <a:ext cx="528796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（1）固定细胞外形和提高机械强度；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07239" name="Text Box 7"/>
          <p:cNvSpPr txBox="1"/>
          <p:nvPr/>
        </p:nvSpPr>
        <p:spPr>
          <a:xfrm>
            <a:off x="268288" y="2733675"/>
            <a:ext cx="6526212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（2）为细胞的生长、分裂和鞭毛运动所必需；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07240" name="Text Box 8"/>
          <p:cNvSpPr txBox="1"/>
          <p:nvPr/>
        </p:nvSpPr>
        <p:spPr>
          <a:xfrm>
            <a:off x="250825" y="3443288"/>
            <a:ext cx="8382000" cy="1200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（3）渗透屏障，阻拦酶蛋白和某些抗生素等大分子物质（分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子量大于800）进入细胞，保护细胞免受溶菌酶、消化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酶和青霉素等有害物质的损伤；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07241" name="Text Box 9"/>
          <p:cNvSpPr txBox="1"/>
          <p:nvPr/>
        </p:nvSpPr>
        <p:spPr>
          <a:xfrm>
            <a:off x="323850" y="4891088"/>
            <a:ext cx="8072438" cy="8318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（4）细菌特定的抗原性、致病性以及对抗生素和噬菌体的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敏感性的物质基础；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48137" name="Text Box 2"/>
          <p:cNvSpPr txBox="1"/>
          <p:nvPr/>
        </p:nvSpPr>
        <p:spPr>
          <a:xfrm>
            <a:off x="6927850" y="7938"/>
            <a:ext cx="19907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folHlink"/>
                </a:solidFill>
                <a:ea typeface="黑体" panose="02010609060101010101" pitchFamily="49" charset="-122"/>
              </a:rPr>
              <a:t>三、细胞的结构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7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7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7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7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07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07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07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8" grpId="0"/>
      <p:bldP spid="607239" grpId="0"/>
      <p:bldP spid="607240" grpId="0"/>
      <p:bldP spid="60724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Text Box 3"/>
          <p:cNvSpPr txBox="1"/>
          <p:nvPr/>
        </p:nvSpPr>
        <p:spPr>
          <a:xfrm>
            <a:off x="395288" y="260350"/>
            <a:ext cx="1563687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179" name="Text Box 4"/>
          <p:cNvSpPr txBox="1"/>
          <p:nvPr/>
        </p:nvSpPr>
        <p:spPr>
          <a:xfrm>
            <a:off x="457200" y="1122363"/>
            <a:ext cx="3743325" cy="461962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9286" name="Text Box 6"/>
          <p:cNvSpPr txBox="1"/>
          <p:nvPr/>
        </p:nvSpPr>
        <p:spPr>
          <a:xfrm>
            <a:off x="0" y="2133600"/>
            <a:ext cx="9029700" cy="34782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简单染色法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</a:t>
            </a:r>
            <a:r>
              <a:rPr lang="zh-CN" altLang="en-US" sz="24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正染色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</a:t>
            </a:r>
            <a:r>
              <a:rPr lang="zh-CN" altLang="en-US" sz="2800" b="1" dirty="0">
                <a:solidFill>
                  <a:srgbClr val="FF99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革兰氏染色法</a:t>
            </a:r>
            <a:endParaRPr lang="zh-CN" altLang="en-US" sz="2800" b="1" dirty="0">
              <a:solidFill>
                <a:srgbClr val="FF99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鉴别染色法    </a:t>
            </a:r>
            <a:r>
              <a:rPr lang="zh-CN" altLang="en-US" sz="2400" b="1" dirty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抗酸性染色法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       </a:t>
            </a:r>
            <a:r>
              <a:rPr lang="zh-CN" altLang="en-US" sz="2400" b="1" dirty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芽胞染色法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</a:t>
            </a:r>
            <a:r>
              <a:rPr lang="zh-CN" altLang="en-US" sz="24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死菌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</a:t>
            </a:r>
            <a:r>
              <a:rPr lang="zh-CN" altLang="en-US" sz="2400" b="1" dirty="0">
                <a:solidFill>
                  <a:srgbClr val="66FF33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姬姆萨染色法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</a:t>
            </a:r>
            <a:r>
              <a:rPr lang="zh-CN" altLang="en-US" sz="24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负染色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： 荚膜染色法等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细菌染色法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</a:t>
            </a:r>
            <a:r>
              <a:rPr lang="zh-CN" altLang="en-US" sz="24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活菌</a:t>
            </a:r>
            <a:r>
              <a:rPr lang="zh-CN" altLang="en-US" sz="20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：用</a:t>
            </a:r>
            <a:r>
              <a:rPr lang="zh-CN" altLang="en-US" sz="24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美蓝</a:t>
            </a:r>
            <a:r>
              <a:rPr lang="zh-CN" altLang="en-US" sz="20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或</a:t>
            </a:r>
            <a:r>
              <a:rPr lang="en-US" altLang="zh-CN" sz="20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TTC（</a:t>
            </a:r>
            <a:r>
              <a:rPr lang="zh-CN" altLang="en-US" sz="20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氧化三苯基四氮唑）等作活菌染色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9287" name="AutoShape 7"/>
          <p:cNvSpPr/>
          <p:nvPr/>
        </p:nvSpPr>
        <p:spPr>
          <a:xfrm>
            <a:off x="4191000" y="2362200"/>
            <a:ext cx="152400" cy="660400"/>
          </a:xfrm>
          <a:prstGeom prst="leftBrace">
            <a:avLst>
              <a:gd name="adj1" fmla="val 36111"/>
              <a:gd name="adj2" fmla="val 50000"/>
            </a:avLst>
          </a:prstGeom>
          <a:noFill/>
          <a:ln w="9525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609288" name="AutoShape 8"/>
          <p:cNvSpPr/>
          <p:nvPr/>
        </p:nvSpPr>
        <p:spPr>
          <a:xfrm>
            <a:off x="6248400" y="2819400"/>
            <a:ext cx="152400" cy="660400"/>
          </a:xfrm>
          <a:prstGeom prst="leftBrace">
            <a:avLst>
              <a:gd name="adj1" fmla="val 36111"/>
              <a:gd name="adj2" fmla="val 50000"/>
            </a:avLst>
          </a:prstGeom>
          <a:noFill/>
          <a:ln w="9525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609289" name="AutoShape 9"/>
          <p:cNvSpPr/>
          <p:nvPr/>
        </p:nvSpPr>
        <p:spPr>
          <a:xfrm>
            <a:off x="2916238" y="2997200"/>
            <a:ext cx="142875" cy="1152525"/>
          </a:xfrm>
          <a:prstGeom prst="leftBrace">
            <a:avLst>
              <a:gd name="adj1" fmla="val 67222"/>
              <a:gd name="adj2" fmla="val 50000"/>
            </a:avLst>
          </a:prstGeom>
          <a:noFill/>
          <a:ln w="9525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609290" name="AutoShape 10"/>
          <p:cNvSpPr/>
          <p:nvPr/>
        </p:nvSpPr>
        <p:spPr>
          <a:xfrm>
            <a:off x="1763713" y="4076700"/>
            <a:ext cx="215900" cy="876300"/>
          </a:xfrm>
          <a:prstGeom prst="leftBrace">
            <a:avLst>
              <a:gd name="adj1" fmla="val 33823"/>
              <a:gd name="adj2" fmla="val 50000"/>
            </a:avLst>
          </a:prstGeom>
          <a:noFill/>
          <a:ln w="9525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609291" name="Text Box 11"/>
          <p:cNvSpPr txBox="1"/>
          <p:nvPr/>
        </p:nvSpPr>
        <p:spPr>
          <a:xfrm>
            <a:off x="3429000" y="5564188"/>
            <a:ext cx="2430463" cy="5794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（参见</a:t>
            </a:r>
            <a:r>
              <a:rPr lang="en-US" altLang="zh-CN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P27）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09292" name="Text Box 12"/>
          <p:cNvSpPr txBox="1"/>
          <p:nvPr/>
        </p:nvSpPr>
        <p:spPr>
          <a:xfrm>
            <a:off x="0" y="1752600"/>
            <a:ext cx="26352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（1）革兰氏染色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0187" name="Text Box 2"/>
          <p:cNvSpPr txBox="1"/>
          <p:nvPr/>
        </p:nvSpPr>
        <p:spPr>
          <a:xfrm>
            <a:off x="6927850" y="7938"/>
            <a:ext cx="1990725" cy="4000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folHlink"/>
                </a:solidFill>
                <a:ea typeface="黑体" panose="02010609060101010101" pitchFamily="49" charset="-122"/>
              </a:rPr>
              <a:t>三、细胞的结构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9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9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9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9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092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092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092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092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09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09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09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09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9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9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9286" grpId="0"/>
      <p:bldP spid="609287" grpId="0" animBg="1"/>
      <p:bldP spid="609288" grpId="0" animBg="1"/>
      <p:bldP spid="609289" grpId="0" animBg="1"/>
      <p:bldP spid="609290" grpId="0" animBg="1"/>
      <p:bldP spid="609291" grpId="0"/>
      <p:bldP spid="60929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Text Box 2"/>
          <p:cNvSpPr txBox="1"/>
          <p:nvPr/>
        </p:nvSpPr>
        <p:spPr>
          <a:xfrm>
            <a:off x="7588250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2227" name="Text Box 3"/>
          <p:cNvSpPr txBox="1"/>
          <p:nvPr/>
        </p:nvSpPr>
        <p:spPr>
          <a:xfrm>
            <a:off x="152400" y="533400"/>
            <a:ext cx="3741738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2228" name="Text Box 4"/>
          <p:cNvSpPr txBox="1"/>
          <p:nvPr/>
        </p:nvSpPr>
        <p:spPr>
          <a:xfrm>
            <a:off x="-152400" y="1219200"/>
            <a:ext cx="25574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（1）革兰氏染色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610309" name="Picture 5" descr="革兰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5500" y="1295400"/>
            <a:ext cx="4508500" cy="5562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0310" name="Text Box 6"/>
          <p:cNvSpPr txBox="1"/>
          <p:nvPr/>
        </p:nvSpPr>
        <p:spPr>
          <a:xfrm>
            <a:off x="533400" y="5410200"/>
            <a:ext cx="3744913" cy="1225550"/>
          </a:xfrm>
          <a:prstGeom prst="rect">
            <a:avLst/>
          </a:prstGeom>
          <a:solidFill>
            <a:schemeClr val="bg2"/>
          </a:solidFill>
          <a:ln w="3810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C.Gram（</a:t>
            </a:r>
            <a:r>
              <a:rPr lang="zh-CN" altLang="en-US" sz="2400" b="1" dirty="0">
                <a:ea typeface="黑体" panose="02010609060101010101" pitchFamily="49" charset="-122"/>
              </a:rPr>
              <a:t>革兰）于1884年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发明的一种鉴别不同类型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细菌的染色方法。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2231" name="Text Box 7"/>
          <p:cNvSpPr txBox="1"/>
          <p:nvPr/>
        </p:nvSpPr>
        <p:spPr>
          <a:xfrm>
            <a:off x="5205413" y="571500"/>
            <a:ext cx="36480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（染色机制参见</a:t>
            </a:r>
            <a:r>
              <a:rPr lang="zh-CN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P</a:t>
            </a: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4</a:t>
            </a:r>
            <a:r>
              <a:rPr lang="en-US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8</a:t>
            </a:r>
            <a:r>
              <a:rPr lang="zh-CN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）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03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03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0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0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031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Text Box 2"/>
          <p:cNvSpPr txBox="1"/>
          <p:nvPr/>
        </p:nvSpPr>
        <p:spPr>
          <a:xfrm>
            <a:off x="7380288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4275" name="Text Box 3"/>
          <p:cNvSpPr txBox="1"/>
          <p:nvPr/>
        </p:nvSpPr>
        <p:spPr>
          <a:xfrm>
            <a:off x="0" y="228600"/>
            <a:ext cx="3741738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4276" name="Text Box 4"/>
          <p:cNvSpPr txBox="1"/>
          <p:nvPr/>
        </p:nvSpPr>
        <p:spPr>
          <a:xfrm>
            <a:off x="0" y="908050"/>
            <a:ext cx="25574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（1）革兰氏染色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4277" name="TextBox 4"/>
          <p:cNvSpPr txBox="1"/>
          <p:nvPr/>
        </p:nvSpPr>
        <p:spPr>
          <a:xfrm>
            <a:off x="611188" y="1071563"/>
            <a:ext cx="7705725" cy="37861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en-US" altLang="zh-CN" sz="2400" b="1" dirty="0">
              <a:solidFill>
                <a:srgbClr val="FFFF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、用碱性染料结晶紫对菌液涂片进行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初染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、用碘液进行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媒染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，其作用是提高染料和细胞间的相互作用，使二者结合得更牢固。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、用乙醇或丙酮冲洗进行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脱色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。在经历脱色后仍将结晶紫保留在细胞内的为革兰氏阳性细菌，而革兰氏阴性细菌的结晶紫被洗掉，细胞呈无色。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400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、用一种与结晶紫具有不同颜色的碱性染料对涂片进行</a:t>
            </a:r>
            <a:r>
              <a:rPr lang="zh-CN" altLang="en-US" sz="24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复染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。例如沙黄，它使原来无色的革兰氏阴性细菌最后呈现桃红到红色，而革兰氏阳性细菌继续保持深紫色。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0100" y="1341438"/>
            <a:ext cx="6734175" cy="4546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TextBox 4"/>
          <p:cNvSpPr txBox="1"/>
          <p:nvPr/>
        </p:nvSpPr>
        <p:spPr>
          <a:xfrm>
            <a:off x="2444750" y="5989638"/>
            <a:ext cx="5372100" cy="522287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00"/>
                </a:solidFill>
              </a:rPr>
              <a:t>染色结果与细菌细胞壁结构有关</a:t>
            </a:r>
            <a:endParaRPr lang="zh-CN" altLang="en-US" sz="2800" b="1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6322" name="Object 2"/>
          <p:cNvGraphicFramePr>
            <a:graphicFrameLocks noChangeAspect="1"/>
          </p:cNvGraphicFramePr>
          <p:nvPr/>
        </p:nvGraphicFramePr>
        <p:xfrm>
          <a:off x="-323850" y="17463"/>
          <a:ext cx="11811000" cy="352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5641975" imgH="1682750" progId="Word.Document.8">
                  <p:embed/>
                </p:oleObj>
              </mc:Choice>
              <mc:Fallback>
                <p:oleObj name="" r:id="rId1" imgW="5641975" imgH="1682750" progId="Word.Document.8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-323850" y="17463"/>
                        <a:ext cx="11811000" cy="35210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3" name="Picture 3" descr="革兰氏阳性和阴性细胞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9613" y="3163888"/>
            <a:ext cx="6743700" cy="3644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4" name="Text Box 4"/>
          <p:cNvSpPr txBox="1"/>
          <p:nvPr/>
        </p:nvSpPr>
        <p:spPr>
          <a:xfrm>
            <a:off x="179388" y="6375400"/>
            <a:ext cx="2946400" cy="461963"/>
          </a:xfrm>
          <a:prstGeom prst="rect">
            <a:avLst/>
          </a:prstGeom>
          <a:solidFill>
            <a:srgbClr val="003300"/>
          </a:solidFill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/>
              <a:t>（参见</a:t>
            </a:r>
            <a:r>
              <a:rPr lang="en-US" altLang="zh-CN" sz="2400" b="1" dirty="0"/>
              <a:t>P39，</a:t>
            </a:r>
            <a:r>
              <a:rPr lang="zh-CN" altLang="en-US" sz="2400" b="1" dirty="0"/>
              <a:t>图3-2）</a:t>
            </a:r>
            <a:endParaRPr lang="zh-CN" altLang="en-US" sz="2800" b="1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Text Box 2"/>
          <p:cNvSpPr txBox="1"/>
          <p:nvPr/>
        </p:nvSpPr>
        <p:spPr>
          <a:xfrm>
            <a:off x="7451725" y="209550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8371" name="Text Box 3"/>
          <p:cNvSpPr txBox="1"/>
          <p:nvPr/>
        </p:nvSpPr>
        <p:spPr>
          <a:xfrm>
            <a:off x="0" y="228600"/>
            <a:ext cx="3741738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58372" name="Text Box 4"/>
          <p:cNvSpPr txBox="1"/>
          <p:nvPr/>
        </p:nvSpPr>
        <p:spPr>
          <a:xfrm>
            <a:off x="0" y="90805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（2）革兰氏阳性细菌的细胞壁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17509" name="Text Box 5"/>
          <p:cNvSpPr txBox="1"/>
          <p:nvPr/>
        </p:nvSpPr>
        <p:spPr>
          <a:xfrm>
            <a:off x="76200" y="1600200"/>
            <a:ext cx="90678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特点：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厚度大（20~80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nm）</a:t>
            </a:r>
            <a:endParaRPr lang="en-US" altLang="zh-CN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        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化学组分简单，一般只含90%肽聚糖和10%磷壁酸。 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p39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）</a:t>
            </a:r>
            <a:endParaRPr lang="zh-CN" altLang="en-US" sz="18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pic>
        <p:nvPicPr>
          <p:cNvPr id="917510" name="Picture 6" descr="细胞壁6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514600"/>
            <a:ext cx="7162800" cy="433546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75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75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175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75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50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602" name="Picture 2" descr="肽聚糖">
            <a:hlinkClick r:id="rId1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49513"/>
            <a:ext cx="6677025" cy="4408487"/>
          </a:xfrm>
          <a:prstGeom prst="rect">
            <a:avLst/>
          </a:prstGeom>
          <a:noFill/>
          <a:ln w="31750">
            <a:noFill/>
          </a:ln>
        </p:spPr>
      </p:pic>
      <p:sp>
        <p:nvSpPr>
          <p:cNvPr id="60419" name="Text Box 3"/>
          <p:cNvSpPr txBox="1"/>
          <p:nvPr/>
        </p:nvSpPr>
        <p:spPr>
          <a:xfrm>
            <a:off x="7588250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0420" name="Text Box 4"/>
          <p:cNvSpPr txBox="1"/>
          <p:nvPr/>
        </p:nvSpPr>
        <p:spPr>
          <a:xfrm>
            <a:off x="0" y="228600"/>
            <a:ext cx="3741738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0421" name="Text Box 5"/>
          <p:cNvSpPr txBox="1"/>
          <p:nvPr/>
        </p:nvSpPr>
        <p:spPr>
          <a:xfrm>
            <a:off x="-152400" y="91440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（2）革兰氏阳性细菌的细胞壁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21606" name="Text Box 6"/>
          <p:cNvSpPr txBox="1"/>
          <p:nvPr/>
        </p:nvSpPr>
        <p:spPr>
          <a:xfrm>
            <a:off x="214313" y="1595438"/>
            <a:ext cx="163036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A、</a:t>
            </a:r>
            <a:r>
              <a:rPr lang="zh-CN" altLang="en-US" sz="2400" b="1" dirty="0">
                <a:ea typeface="黑体" panose="02010609060101010101" pitchFamily="49" charset="-122"/>
              </a:rPr>
              <a:t>肽聚糖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21607" name="Text Box 7"/>
          <p:cNvSpPr txBox="1"/>
          <p:nvPr/>
        </p:nvSpPr>
        <p:spPr>
          <a:xfrm>
            <a:off x="1979613" y="1555750"/>
            <a:ext cx="7164387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厚约20~80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nm，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由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25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～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40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层左右的网格状分子交织成的网套覆盖在整个细胞上。 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ea typeface="黑体" panose="02010609060101010101" pitchFamily="49" charset="-122"/>
              </a:rPr>
              <a:t>p 39 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中间段）</a:t>
            </a:r>
            <a:endParaRPr lang="zh-CN" altLang="en-US" sz="2400" b="1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sp>
        <p:nvSpPr>
          <p:cNvPr id="921608" name="AutoShape 8"/>
          <p:cNvSpPr/>
          <p:nvPr/>
        </p:nvSpPr>
        <p:spPr>
          <a:xfrm>
            <a:off x="6781800" y="2743200"/>
            <a:ext cx="152400" cy="762000"/>
          </a:xfrm>
          <a:prstGeom prst="rightBrace">
            <a:avLst>
              <a:gd name="adj1" fmla="val 41666"/>
              <a:gd name="adj2" fmla="val 50000"/>
            </a:avLst>
          </a:prstGeom>
          <a:noFill/>
          <a:ln w="25400" cap="flat" cmpd="sng">
            <a:solidFill>
              <a:schemeClr val="accent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921609" name="Text Box 9"/>
          <p:cNvSpPr txBox="1"/>
          <p:nvPr/>
        </p:nvSpPr>
        <p:spPr>
          <a:xfrm>
            <a:off x="6948488" y="2781300"/>
            <a:ext cx="1409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双糖单位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21610" name="Text Box 10"/>
          <p:cNvSpPr txBox="1"/>
          <p:nvPr/>
        </p:nvSpPr>
        <p:spPr>
          <a:xfrm>
            <a:off x="5776913" y="3868738"/>
            <a:ext cx="3273425" cy="482600"/>
          </a:xfrm>
          <a:prstGeom prst="rect">
            <a:avLst/>
          </a:prstGeom>
          <a:solidFill>
            <a:srgbClr val="003300"/>
          </a:solidFill>
          <a:ln w="2540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原核生物所特有的已糖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921611" name="Line 11"/>
          <p:cNvSpPr/>
          <p:nvPr/>
        </p:nvSpPr>
        <p:spPr>
          <a:xfrm flipH="1" flipV="1">
            <a:off x="5921375" y="3124200"/>
            <a:ext cx="936625" cy="622300"/>
          </a:xfrm>
          <a:prstGeom prst="line">
            <a:avLst/>
          </a:prstGeom>
          <a:ln w="50800" cap="flat" cmpd="sng">
            <a:solidFill>
              <a:schemeClr val="accent1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16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1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1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1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1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216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21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06" grpId="0"/>
      <p:bldP spid="921607" grpId="0"/>
      <p:bldP spid="921608" grpId="0" animBg="1"/>
      <p:bldP spid="921609" grpId="0"/>
      <p:bldP spid="9216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365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316038"/>
            <a:ext cx="8839200" cy="5541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2467" name="Text Box 3"/>
          <p:cNvSpPr txBox="1"/>
          <p:nvPr/>
        </p:nvSpPr>
        <p:spPr>
          <a:xfrm>
            <a:off x="7380288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2468" name="Text Box 4"/>
          <p:cNvSpPr txBox="1"/>
          <p:nvPr/>
        </p:nvSpPr>
        <p:spPr>
          <a:xfrm>
            <a:off x="0" y="188913"/>
            <a:ext cx="3741738" cy="461962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2469" name="Text Box 5"/>
          <p:cNvSpPr txBox="1"/>
          <p:nvPr/>
        </p:nvSpPr>
        <p:spPr>
          <a:xfrm>
            <a:off x="-152400" y="91440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（2）革兰氏阳性细菌的细胞壁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23654" name="Text Box 6"/>
          <p:cNvSpPr txBox="1"/>
          <p:nvPr/>
        </p:nvSpPr>
        <p:spPr>
          <a:xfrm>
            <a:off x="539750" y="1557338"/>
            <a:ext cx="1652588" cy="479425"/>
          </a:xfrm>
          <a:prstGeom prst="rect">
            <a:avLst/>
          </a:prstGeom>
          <a:solidFill>
            <a:srgbClr val="0000FF"/>
          </a:solidFill>
          <a:ln w="2222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A、</a:t>
            </a:r>
            <a:r>
              <a:rPr lang="zh-CN" altLang="en-US" sz="2400" b="1" dirty="0">
                <a:ea typeface="黑体" panose="02010609060101010101" pitchFamily="49" charset="-122"/>
              </a:rPr>
              <a:t>肽聚糖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23655" name="Text Box 7"/>
          <p:cNvSpPr txBox="1"/>
          <p:nvPr/>
        </p:nvSpPr>
        <p:spPr>
          <a:xfrm>
            <a:off x="8105775" y="2819400"/>
            <a:ext cx="968375" cy="4017963"/>
          </a:xfrm>
          <a:prstGeom prst="rect">
            <a:avLst/>
          </a:prstGeom>
          <a:solidFill>
            <a:schemeClr val="bg2"/>
          </a:solidFill>
          <a:ln w="2857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vert="eaVert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四肽尾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由四个氨基酸分子按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25000"/>
              </a:lnSpc>
              <a:spcBef>
                <a:spcPct val="0"/>
              </a:spcBef>
              <a:buNone/>
            </a:pPr>
            <a:r>
              <a:rPr lang="zh-CN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 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L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型与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D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型交替方式连接而成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923656" name="Text Box 8"/>
          <p:cNvSpPr txBox="1"/>
          <p:nvPr/>
        </p:nvSpPr>
        <p:spPr>
          <a:xfrm>
            <a:off x="3784600" y="301625"/>
            <a:ext cx="5359400" cy="1570038"/>
          </a:xfrm>
          <a:prstGeom prst="rect">
            <a:avLst/>
          </a:prstGeom>
          <a:solidFill>
            <a:schemeClr val="bg2"/>
          </a:solidFill>
          <a:ln w="2857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双糖单位中的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β-1,4-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糖苷键</a:t>
            </a:r>
            <a:r>
              <a:rPr lang="zh-CN" altLang="en-US" sz="2400" b="1" dirty="0">
                <a:ea typeface="黑体" panose="02010609060101010101" pitchFamily="49" charset="-122"/>
              </a:rPr>
              <a:t>很容易被溶菌酶(</a:t>
            </a:r>
            <a:r>
              <a:rPr lang="en-US" altLang="zh-CN" sz="2400" b="1" dirty="0">
                <a:ea typeface="黑体" panose="02010609060101010101" pitchFamily="49" charset="-122"/>
              </a:rPr>
              <a:t>lysozyme)</a:t>
            </a:r>
            <a:r>
              <a:rPr lang="zh-CN" altLang="en-US" sz="2400" b="1" dirty="0">
                <a:ea typeface="黑体" panose="02010609060101010101" pitchFamily="49" charset="-122"/>
              </a:rPr>
              <a:t>所水解，从而引起细菌因肽聚糖细胞壁的“散架”而死亡。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ea typeface="黑体" panose="02010609060101010101" pitchFamily="49" charset="-122"/>
              </a:rPr>
              <a:t>p 39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23658" name="Text Box 10"/>
          <p:cNvSpPr txBox="1"/>
          <p:nvPr/>
        </p:nvSpPr>
        <p:spPr>
          <a:xfrm>
            <a:off x="0" y="4876800"/>
            <a:ext cx="4800600" cy="83185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肽桥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起着连接前后两个四肽尾分子的“桥梁”作用。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ea typeface="黑体" panose="02010609060101010101" pitchFamily="49" charset="-122"/>
              </a:rPr>
              <a:t>p 40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solidFill>
                <a:schemeClr val="tx2"/>
              </a:solidFill>
              <a:ea typeface="黑体" panose="02010609060101010101" pitchFamily="49" charset="-122"/>
            </a:endParaRPr>
          </a:p>
        </p:txBody>
      </p:sp>
      <p:sp>
        <p:nvSpPr>
          <p:cNvPr id="923659" name="Line 11"/>
          <p:cNvSpPr/>
          <p:nvPr/>
        </p:nvSpPr>
        <p:spPr>
          <a:xfrm flipH="1">
            <a:off x="2514600" y="3276600"/>
            <a:ext cx="838200" cy="914400"/>
          </a:xfrm>
          <a:prstGeom prst="line">
            <a:avLst/>
          </a:prstGeom>
          <a:ln w="8255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23660" name="Text Box 12"/>
          <p:cNvSpPr txBox="1"/>
          <p:nvPr/>
        </p:nvSpPr>
        <p:spPr>
          <a:xfrm>
            <a:off x="3492500" y="2708275"/>
            <a:ext cx="1112838" cy="466725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青霉素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3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3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3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3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3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23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23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3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3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3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3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236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36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3654" grpId="0" animBg="1"/>
      <p:bldP spid="923655" grpId="0" animBg="1"/>
      <p:bldP spid="923656" grpId="0" animBg="1"/>
      <p:bldP spid="923658" grpId="0" animBg="1"/>
      <p:bldP spid="92366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Text Box 2"/>
          <p:cNvSpPr txBox="1"/>
          <p:nvPr/>
        </p:nvSpPr>
        <p:spPr>
          <a:xfrm>
            <a:off x="212725" y="171450"/>
            <a:ext cx="4802188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第一节   细菌（</a:t>
            </a:r>
            <a:r>
              <a:rPr lang="en-US" altLang="zh-CN" b="1" dirty="0">
                <a:solidFill>
                  <a:schemeClr val="accent1"/>
                </a:solidFill>
                <a:ea typeface="黑体" panose="02010609060101010101" pitchFamily="49" charset="-122"/>
              </a:rPr>
              <a:t>Bacteria）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9219" name="Text Box 15"/>
          <p:cNvSpPr txBox="1"/>
          <p:nvPr/>
        </p:nvSpPr>
        <p:spPr>
          <a:xfrm>
            <a:off x="7685088" y="0"/>
            <a:ext cx="1458912" cy="528638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黑体" panose="02010609060101010101" pitchFamily="49" charset="-122"/>
              </a:rPr>
              <a:t>参见</a:t>
            </a:r>
            <a:r>
              <a:rPr lang="en-US" altLang="zh-CN" sz="2800" dirty="0">
                <a:ea typeface="黑体" panose="02010609060101010101" pitchFamily="49" charset="-122"/>
              </a:rPr>
              <a:t>P29</a:t>
            </a:r>
            <a:endParaRPr lang="en-US" altLang="zh-CN" sz="2800" dirty="0">
              <a:ea typeface="黑体" panose="02010609060101010101" pitchFamily="49" charset="-122"/>
            </a:endParaRPr>
          </a:p>
        </p:txBody>
      </p:sp>
      <p:sp>
        <p:nvSpPr>
          <p:cNvPr id="11" name="Text Box 13"/>
          <p:cNvSpPr txBox="1"/>
          <p:nvPr/>
        </p:nvSpPr>
        <p:spPr>
          <a:xfrm>
            <a:off x="755650" y="2492375"/>
            <a:ext cx="7416800" cy="2435225"/>
          </a:xfrm>
          <a:prstGeom prst="rect">
            <a:avLst/>
          </a:prstGeom>
          <a:solidFill>
            <a:srgbClr val="800080"/>
          </a:solidFill>
          <a:ln w="381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4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细菌（</a:t>
            </a:r>
            <a:r>
              <a:rPr lang="zh-CN" altLang="en-US" sz="2800" b="1" dirty="0">
                <a:solidFill>
                  <a:srgbClr val="66FFFF"/>
                </a:solidFill>
                <a:ea typeface="黑体" panose="02010609060101010101" pitchFamily="49" charset="-122"/>
              </a:rPr>
              <a:t>广义的细菌－ 曾称为</a:t>
            </a:r>
            <a:r>
              <a:rPr lang="en-US" altLang="zh-CN" sz="2800" b="1" dirty="0"/>
              <a:t>eubacteria</a:t>
            </a:r>
            <a:r>
              <a:rPr lang="zh-CN" altLang="en-US" sz="2800" b="1" dirty="0">
                <a:ea typeface="黑体" panose="02010609060101010101" pitchFamily="49" charset="-122"/>
              </a:rPr>
              <a:t>），包括普通细菌（</a:t>
            </a:r>
            <a:r>
              <a:rPr lang="zh-CN" altLang="en-US" sz="2800" b="1" dirty="0">
                <a:solidFill>
                  <a:srgbClr val="66FFFF"/>
                </a:solidFill>
                <a:ea typeface="黑体" panose="02010609060101010101" pitchFamily="49" charset="-122"/>
              </a:rPr>
              <a:t>狭义的细菌</a:t>
            </a:r>
            <a:r>
              <a:rPr lang="zh-CN" altLang="en-US" sz="2800" b="1" dirty="0">
                <a:ea typeface="黑体" panose="02010609060101010101" pitchFamily="49" charset="-122"/>
              </a:rPr>
              <a:t>）、放线菌、蓝细菌、支原体、立克次氏体和衣原体等。                   </a:t>
            </a:r>
            <a:r>
              <a:rPr lang="zh-CN" altLang="en-US" sz="2800" b="1" dirty="0">
                <a:solidFill>
                  <a:srgbClr val="99FF33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800" b="1" dirty="0">
                <a:solidFill>
                  <a:srgbClr val="99FF33"/>
                </a:solidFill>
                <a:ea typeface="黑体" panose="02010609060101010101" pitchFamily="49" charset="-122"/>
              </a:rPr>
              <a:t>p38 </a:t>
            </a:r>
            <a:r>
              <a:rPr lang="zh-CN" altLang="en-US" sz="2800" b="1" dirty="0">
                <a:solidFill>
                  <a:srgbClr val="99FF33"/>
                </a:solidFill>
                <a:ea typeface="黑体" panose="02010609060101010101" pitchFamily="49" charset="-122"/>
              </a:rPr>
              <a:t>）</a:t>
            </a:r>
            <a:endParaRPr lang="zh-CN" altLang="en-US" sz="2800" b="1" dirty="0">
              <a:solidFill>
                <a:srgbClr val="99FF33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514" name="Text Box 2"/>
          <p:cNvSpPr txBox="1"/>
          <p:nvPr/>
        </p:nvSpPr>
        <p:spPr>
          <a:xfrm>
            <a:off x="7380288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4515" name="Text Box 3"/>
          <p:cNvSpPr txBox="1"/>
          <p:nvPr/>
        </p:nvSpPr>
        <p:spPr>
          <a:xfrm>
            <a:off x="179388" y="260350"/>
            <a:ext cx="3741737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4516" name="Text Box 4"/>
          <p:cNvSpPr txBox="1"/>
          <p:nvPr/>
        </p:nvSpPr>
        <p:spPr>
          <a:xfrm>
            <a:off x="-152400" y="91440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（2）革兰氏阳性细菌的细胞壁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64517" name="Picture 5" descr="肽聚糖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71600" y="1293813"/>
            <a:ext cx="8405813" cy="55641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4518" name="Text Box 6"/>
          <p:cNvSpPr txBox="1"/>
          <p:nvPr/>
        </p:nvSpPr>
        <p:spPr>
          <a:xfrm>
            <a:off x="179388" y="1557338"/>
            <a:ext cx="1652587" cy="479425"/>
          </a:xfrm>
          <a:prstGeom prst="rect">
            <a:avLst/>
          </a:prstGeom>
          <a:solidFill>
            <a:srgbClr val="0000FF"/>
          </a:solidFill>
          <a:ln w="2222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A、</a:t>
            </a:r>
            <a:r>
              <a:rPr lang="zh-CN" altLang="en-US" sz="2400" b="1" dirty="0">
                <a:ea typeface="黑体" panose="02010609060101010101" pitchFamily="49" charset="-122"/>
              </a:rPr>
              <a:t>肽聚糖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27751" name="Text Box 7"/>
          <p:cNvSpPr txBox="1"/>
          <p:nvPr/>
        </p:nvSpPr>
        <p:spPr>
          <a:xfrm>
            <a:off x="3600450" y="3429000"/>
            <a:ext cx="5341938" cy="1200150"/>
          </a:xfrm>
          <a:prstGeom prst="rect">
            <a:avLst/>
          </a:prstGeom>
          <a:solidFill>
            <a:schemeClr val="bg2"/>
          </a:solidFill>
          <a:ln w="3175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目前所知的肽聚糖已超过100种，在这一“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肽聚糖的多样性</a:t>
            </a:r>
            <a:r>
              <a:rPr lang="zh-CN" altLang="en-US" sz="2400" b="1" dirty="0">
                <a:ea typeface="黑体" panose="02010609060101010101" pitchFamily="49" charset="-122"/>
              </a:rPr>
              <a:t>”中，主要的变化发生在肽桥上。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ea typeface="黑体" panose="02010609060101010101" pitchFamily="49" charset="-122"/>
              </a:rPr>
              <a:t>p 40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）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927752" name="Text Box 8"/>
          <p:cNvSpPr txBox="1"/>
          <p:nvPr/>
        </p:nvSpPr>
        <p:spPr>
          <a:xfrm>
            <a:off x="0" y="5945188"/>
            <a:ext cx="3995738" cy="830262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在金黄色葡萄球菌中，肽桥为甘氨酸五肽。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chemeClr val="tx2"/>
                </a:solidFill>
                <a:ea typeface="黑体" panose="02010609060101010101" pitchFamily="49" charset="-122"/>
              </a:rPr>
              <a:t>p 40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）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927753" name="Line 9"/>
          <p:cNvSpPr/>
          <p:nvPr/>
        </p:nvSpPr>
        <p:spPr>
          <a:xfrm flipV="1">
            <a:off x="3779838" y="5734050"/>
            <a:ext cx="1895475" cy="381000"/>
          </a:xfrm>
          <a:prstGeom prst="line">
            <a:avLst/>
          </a:prstGeom>
          <a:ln w="5080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7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7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277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277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7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7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7751" grpId="0" animBg="1"/>
      <p:bldP spid="92775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6562" name="Text Box 3"/>
          <p:cNvSpPr txBox="1"/>
          <p:nvPr/>
        </p:nvSpPr>
        <p:spPr>
          <a:xfrm>
            <a:off x="7588250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6563" name="Text Box 4"/>
          <p:cNvSpPr txBox="1"/>
          <p:nvPr/>
        </p:nvSpPr>
        <p:spPr>
          <a:xfrm>
            <a:off x="250825" y="188913"/>
            <a:ext cx="3741738" cy="461962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6564" name="Text Box 5"/>
          <p:cNvSpPr txBox="1"/>
          <p:nvPr/>
        </p:nvSpPr>
        <p:spPr>
          <a:xfrm>
            <a:off x="0" y="90805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（2）革兰氏阳性细菌的细胞壁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6565" name="Text Box 6"/>
          <p:cNvSpPr txBox="1"/>
          <p:nvPr/>
        </p:nvSpPr>
        <p:spPr>
          <a:xfrm>
            <a:off x="468313" y="1412875"/>
            <a:ext cx="16129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B、</a:t>
            </a:r>
            <a:r>
              <a:rPr lang="zh-CN" altLang="en-US" sz="2400" b="1" dirty="0">
                <a:ea typeface="黑体" panose="02010609060101010101" pitchFamily="49" charset="-122"/>
              </a:rPr>
              <a:t>磷壁酸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29799" name="Text Box 7"/>
          <p:cNvSpPr txBox="1"/>
          <p:nvPr/>
        </p:nvSpPr>
        <p:spPr>
          <a:xfrm>
            <a:off x="2133600" y="1295400"/>
            <a:ext cx="67818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结合在革兰氏阳性细菌细胞壁上的一种弱酸性多聚物，主要成分为甘油磷酸或核糖醇磷酸。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pic>
        <p:nvPicPr>
          <p:cNvPr id="929800" name="Picture 8" descr="细胞壁8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57400" y="2362200"/>
            <a:ext cx="4495800" cy="3319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9802" name="Text Box 10"/>
          <p:cNvSpPr txBox="1"/>
          <p:nvPr/>
        </p:nvSpPr>
        <p:spPr>
          <a:xfrm>
            <a:off x="5508625" y="6021388"/>
            <a:ext cx="2187575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p40</a:t>
            </a: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）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97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97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98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98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98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98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9799" grpId="0"/>
      <p:bldP spid="92980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8610" name="Text Box 2"/>
          <p:cNvSpPr txBox="1"/>
          <p:nvPr/>
        </p:nvSpPr>
        <p:spPr>
          <a:xfrm>
            <a:off x="7588250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8611" name="Text Box 3"/>
          <p:cNvSpPr txBox="1"/>
          <p:nvPr/>
        </p:nvSpPr>
        <p:spPr>
          <a:xfrm>
            <a:off x="179388" y="260350"/>
            <a:ext cx="3741737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8612" name="Text Box 4"/>
          <p:cNvSpPr txBox="1"/>
          <p:nvPr/>
        </p:nvSpPr>
        <p:spPr>
          <a:xfrm>
            <a:off x="0" y="90805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（2）革兰氏阳性细菌的细胞壁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68613" name="Text Box 5"/>
          <p:cNvSpPr txBox="1"/>
          <p:nvPr/>
        </p:nvSpPr>
        <p:spPr>
          <a:xfrm>
            <a:off x="468313" y="1412875"/>
            <a:ext cx="16129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B、</a:t>
            </a:r>
            <a:r>
              <a:rPr lang="zh-CN" altLang="en-US" sz="2400" b="1" dirty="0">
                <a:ea typeface="黑体" panose="02010609060101010101" pitchFamily="49" charset="-122"/>
              </a:rPr>
              <a:t>磷壁酸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31846" name="Text Box 6"/>
          <p:cNvSpPr txBox="1"/>
          <p:nvPr/>
        </p:nvSpPr>
        <p:spPr>
          <a:xfrm>
            <a:off x="5364163" y="1004888"/>
            <a:ext cx="1646237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rgbClr val="00FFFF"/>
                </a:solidFill>
                <a:ea typeface="黑体" panose="02010609060101010101" pitchFamily="49" charset="-122"/>
              </a:rPr>
              <a:t>（</a:t>
            </a:r>
            <a:r>
              <a:rPr lang="en-US" altLang="zh-CN" b="1" dirty="0">
                <a:solidFill>
                  <a:srgbClr val="00FFFF"/>
                </a:solidFill>
                <a:ea typeface="黑体" panose="02010609060101010101" pitchFamily="49" charset="-122"/>
              </a:rPr>
              <a:t>p40</a:t>
            </a:r>
            <a:r>
              <a:rPr lang="zh-CN" altLang="en-US" b="1" dirty="0">
                <a:solidFill>
                  <a:srgbClr val="00FFFF"/>
                </a:solidFill>
                <a:ea typeface="黑体" panose="02010609060101010101" pitchFamily="49" charset="-122"/>
              </a:rPr>
              <a:t>）</a:t>
            </a:r>
            <a:endParaRPr lang="zh-CN" altLang="en-US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68615" name="Text Box 7"/>
          <p:cNvSpPr txBox="1"/>
          <p:nvPr/>
        </p:nvSpPr>
        <p:spPr>
          <a:xfrm>
            <a:off x="395288" y="1989138"/>
            <a:ext cx="232886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主要生理功能：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31848" name="Text Box 8"/>
          <p:cNvSpPr txBox="1"/>
          <p:nvPr/>
        </p:nvSpPr>
        <p:spPr>
          <a:xfrm>
            <a:off x="195263" y="2617788"/>
            <a:ext cx="8228012" cy="461962"/>
          </a:xfrm>
          <a:prstGeom prst="rect">
            <a:avLst/>
          </a:prstGeom>
          <a:solidFill>
            <a:srgbClr val="0033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细胞壁形成负电荷环境，增强细胞膜对二价阳离子的吸收；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31849" name="Text Box 9"/>
          <p:cNvSpPr txBox="1"/>
          <p:nvPr/>
        </p:nvSpPr>
        <p:spPr>
          <a:xfrm>
            <a:off x="195263" y="3265488"/>
            <a:ext cx="2041525" cy="461962"/>
          </a:xfrm>
          <a:prstGeom prst="rect">
            <a:avLst/>
          </a:prstGeom>
          <a:solidFill>
            <a:srgbClr val="80008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贮藏磷元素；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31850" name="Text Box 10"/>
          <p:cNvSpPr txBox="1"/>
          <p:nvPr/>
        </p:nvSpPr>
        <p:spPr>
          <a:xfrm>
            <a:off x="188913" y="3913188"/>
            <a:ext cx="8847137" cy="830262"/>
          </a:xfrm>
          <a:prstGeom prst="rect">
            <a:avLst/>
          </a:prstGeom>
          <a:solidFill>
            <a:srgbClr val="0033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增强某些致病菌对宿主细胞的粘连、避免被白细胞吞噬以及抗补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体的作用；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31851" name="Text Box 11"/>
          <p:cNvSpPr txBox="1"/>
          <p:nvPr/>
        </p:nvSpPr>
        <p:spPr>
          <a:xfrm>
            <a:off x="195263" y="4868863"/>
            <a:ext cx="6062662" cy="461962"/>
          </a:xfrm>
          <a:prstGeom prst="rect">
            <a:avLst/>
          </a:prstGeom>
          <a:solidFill>
            <a:srgbClr val="80008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革兰氏阳性细菌特异表面抗原的物质基础；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31852" name="Text Box 12"/>
          <p:cNvSpPr txBox="1"/>
          <p:nvPr/>
        </p:nvSpPr>
        <p:spPr>
          <a:xfrm>
            <a:off x="223838" y="5516563"/>
            <a:ext cx="3897312" cy="461962"/>
          </a:xfrm>
          <a:prstGeom prst="rect">
            <a:avLst/>
          </a:prstGeom>
          <a:solidFill>
            <a:srgbClr val="003300"/>
          </a:solidFill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噬菌体的特异性吸附受体；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31853" name="Text Box 13"/>
          <p:cNvSpPr txBox="1"/>
          <p:nvPr/>
        </p:nvSpPr>
        <p:spPr>
          <a:xfrm>
            <a:off x="179388" y="6165850"/>
            <a:ext cx="8836025" cy="461963"/>
          </a:xfrm>
          <a:prstGeom prst="rect">
            <a:avLst/>
          </a:prstGeom>
          <a:solidFill>
            <a:srgbClr val="800080"/>
          </a:solidFill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能调节细胞内自溶素(</a:t>
            </a:r>
            <a:r>
              <a:rPr lang="en-US" altLang="zh-CN" sz="2400" b="1" dirty="0">
                <a:ea typeface="黑体" panose="02010609060101010101" pitchFamily="49" charset="-122"/>
              </a:rPr>
              <a:t>autolysin)</a:t>
            </a:r>
            <a:r>
              <a:rPr lang="zh-CN" altLang="en-US" sz="2400" b="1" dirty="0">
                <a:ea typeface="黑体" panose="02010609060101010101" pitchFamily="49" charset="-122"/>
              </a:rPr>
              <a:t>的活力，防止细胞因自溶而死亡。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18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18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318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318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318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18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31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318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18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318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318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318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318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318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1846" grpId="0"/>
      <p:bldP spid="931848" grpId="0" animBg="1"/>
      <p:bldP spid="931849" grpId="0" animBg="1"/>
      <p:bldP spid="931850" grpId="0" animBg="1"/>
      <p:bldP spid="931851" grpId="0" animBg="1"/>
      <p:bldP spid="931852" grpId="0" animBg="1"/>
      <p:bldP spid="93185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0658" name="Text Box 2"/>
          <p:cNvSpPr txBox="1"/>
          <p:nvPr/>
        </p:nvSpPr>
        <p:spPr>
          <a:xfrm>
            <a:off x="7380288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0659" name="Text Box 3"/>
          <p:cNvSpPr txBox="1"/>
          <p:nvPr/>
        </p:nvSpPr>
        <p:spPr>
          <a:xfrm>
            <a:off x="179388" y="260350"/>
            <a:ext cx="3741737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0660" name="Text Box 4"/>
          <p:cNvSpPr txBox="1"/>
          <p:nvPr/>
        </p:nvSpPr>
        <p:spPr>
          <a:xfrm>
            <a:off x="323850" y="836613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（3）革兰氏阴性细菌的细胞壁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944133" name="Picture 5" descr="革兰氏阳性和阴性细胞壁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327275"/>
            <a:ext cx="8382000" cy="4530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4134" name="Text Box 6"/>
          <p:cNvSpPr txBox="1"/>
          <p:nvPr/>
        </p:nvSpPr>
        <p:spPr>
          <a:xfrm>
            <a:off x="2916238" y="1484313"/>
            <a:ext cx="1128712" cy="482600"/>
          </a:xfrm>
          <a:prstGeom prst="rect">
            <a:avLst/>
          </a:prstGeom>
          <a:solidFill>
            <a:schemeClr val="bg2"/>
          </a:solidFill>
          <a:ln w="25400" cap="flat" cmpd="sng">
            <a:solidFill>
              <a:srgbClr val="FF66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肽聚糖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44135" name="Line 7"/>
          <p:cNvSpPr/>
          <p:nvPr/>
        </p:nvSpPr>
        <p:spPr>
          <a:xfrm>
            <a:off x="4114800" y="2057400"/>
            <a:ext cx="381000" cy="1828800"/>
          </a:xfrm>
          <a:prstGeom prst="line">
            <a:avLst/>
          </a:prstGeom>
          <a:ln w="3810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44136" name="Text Box 8"/>
          <p:cNvSpPr txBox="1"/>
          <p:nvPr/>
        </p:nvSpPr>
        <p:spPr>
          <a:xfrm>
            <a:off x="5219700" y="1341438"/>
            <a:ext cx="822325" cy="482600"/>
          </a:xfrm>
          <a:prstGeom prst="rect">
            <a:avLst/>
          </a:prstGeom>
          <a:solidFill>
            <a:schemeClr val="bg2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外膜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44137" name="Line 9"/>
          <p:cNvSpPr/>
          <p:nvPr/>
        </p:nvSpPr>
        <p:spPr>
          <a:xfrm flipH="1">
            <a:off x="4876800" y="1905000"/>
            <a:ext cx="533400" cy="1371600"/>
          </a:xfrm>
          <a:prstGeom prst="line">
            <a:avLst/>
          </a:prstGeom>
          <a:ln w="3810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44138" name="Text Box 10"/>
          <p:cNvSpPr txBox="1"/>
          <p:nvPr/>
        </p:nvSpPr>
        <p:spPr>
          <a:xfrm>
            <a:off x="7019925" y="1412875"/>
            <a:ext cx="1435100" cy="482600"/>
          </a:xfrm>
          <a:prstGeom prst="rect">
            <a:avLst/>
          </a:prstGeom>
          <a:solidFill>
            <a:schemeClr val="bg2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外膜蛋白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44139" name="Line 11"/>
          <p:cNvSpPr/>
          <p:nvPr/>
        </p:nvSpPr>
        <p:spPr>
          <a:xfrm flipH="1">
            <a:off x="7315200" y="1905000"/>
            <a:ext cx="457200" cy="1143000"/>
          </a:xfrm>
          <a:prstGeom prst="line">
            <a:avLst/>
          </a:prstGeom>
          <a:ln w="3810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  <p:sp>
        <p:nvSpPr>
          <p:cNvPr id="944140" name="Text Box 12"/>
          <p:cNvSpPr txBox="1"/>
          <p:nvPr/>
        </p:nvSpPr>
        <p:spPr>
          <a:xfrm>
            <a:off x="3924300" y="5300663"/>
            <a:ext cx="1435100" cy="482600"/>
          </a:xfrm>
          <a:prstGeom prst="rect">
            <a:avLst/>
          </a:prstGeom>
          <a:solidFill>
            <a:schemeClr val="bg2"/>
          </a:solidFill>
          <a:ln w="2540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周质空间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44141" name="Line 13"/>
          <p:cNvSpPr/>
          <p:nvPr/>
        </p:nvSpPr>
        <p:spPr>
          <a:xfrm flipV="1">
            <a:off x="4419600" y="4191000"/>
            <a:ext cx="0" cy="990600"/>
          </a:xfrm>
          <a:prstGeom prst="line">
            <a:avLst/>
          </a:prstGeom>
          <a:ln w="38100" cap="flat" cmpd="sng">
            <a:solidFill>
              <a:srgbClr val="008000"/>
            </a:solidFill>
            <a:prstDash val="solid"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4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4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44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4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4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44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4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4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4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44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44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44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44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4134" grpId="0" animBg="1"/>
      <p:bldP spid="944136" grpId="0" animBg="1"/>
      <p:bldP spid="944138" grpId="0" animBg="1"/>
      <p:bldP spid="94414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2706" name="Text Box 2"/>
          <p:cNvSpPr txBox="1"/>
          <p:nvPr/>
        </p:nvSpPr>
        <p:spPr>
          <a:xfrm>
            <a:off x="7308850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2707" name="Text Box 3"/>
          <p:cNvSpPr txBox="1"/>
          <p:nvPr/>
        </p:nvSpPr>
        <p:spPr>
          <a:xfrm>
            <a:off x="395288" y="20638"/>
            <a:ext cx="3741737" cy="461962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2708" name="Text Box 4"/>
          <p:cNvSpPr txBox="1"/>
          <p:nvPr/>
        </p:nvSpPr>
        <p:spPr>
          <a:xfrm>
            <a:off x="0" y="90805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（3）革兰氏阴性细菌的细胞壁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2709" name="Text Box 5"/>
          <p:cNvSpPr txBox="1"/>
          <p:nvPr/>
        </p:nvSpPr>
        <p:spPr>
          <a:xfrm>
            <a:off x="250825" y="1457325"/>
            <a:ext cx="1630363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A、</a:t>
            </a:r>
            <a:r>
              <a:rPr lang="zh-CN" altLang="en-US" sz="2400" b="1" dirty="0">
                <a:ea typeface="黑体" panose="02010609060101010101" pitchFamily="49" charset="-122"/>
              </a:rPr>
              <a:t>肽聚糖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46182" name="Text Box 6"/>
          <p:cNvSpPr txBox="1"/>
          <p:nvPr/>
        </p:nvSpPr>
        <p:spPr>
          <a:xfrm>
            <a:off x="2033588" y="1447800"/>
            <a:ext cx="7110412" cy="1570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埋藏在外膜层之内，是仅由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1~2层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肽聚糖网状分子组成的薄层(2~3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nm)，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含量约占细胞壁总重的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5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％～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10%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，故对机械强度的抵抗力较革兰氏阳性菌弱。 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p 41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pic>
        <p:nvPicPr>
          <p:cNvPr id="946183" name="Picture 7" descr="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759075"/>
            <a:ext cx="7924800" cy="40989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6184" name="Text Box 8"/>
          <p:cNvSpPr txBox="1"/>
          <p:nvPr/>
        </p:nvSpPr>
        <p:spPr>
          <a:xfrm>
            <a:off x="125413" y="5589588"/>
            <a:ext cx="3294062" cy="1200150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内消旋二氨基庚二酸(</a:t>
            </a:r>
            <a:r>
              <a:rPr lang="en-US" altLang="zh-CN" sz="2400" b="1" dirty="0">
                <a:ea typeface="黑体" panose="02010609060101010101" pitchFamily="49" charset="-122"/>
              </a:rPr>
              <a:t>mDAP)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（只在原核微生物细胞壁上发现）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</p:txBody>
      </p:sp>
      <p:sp>
        <p:nvSpPr>
          <p:cNvPr id="946185" name="AutoShape 9"/>
          <p:cNvSpPr/>
          <p:nvPr/>
        </p:nvSpPr>
        <p:spPr>
          <a:xfrm>
            <a:off x="1066800" y="3962400"/>
            <a:ext cx="381000" cy="1676400"/>
          </a:xfrm>
          <a:prstGeom prst="curvedRightArrow">
            <a:avLst>
              <a:gd name="adj1" fmla="val 88000"/>
              <a:gd name="adj2" fmla="val 176000"/>
              <a:gd name="adj3" fmla="val 33333"/>
            </a:avLst>
          </a:prstGeom>
          <a:solidFill>
            <a:schemeClr val="accent1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946186" name="Text Box 10"/>
          <p:cNvSpPr txBox="1"/>
          <p:nvPr/>
        </p:nvSpPr>
        <p:spPr>
          <a:xfrm>
            <a:off x="4360863" y="2676525"/>
            <a:ext cx="4751387" cy="830263"/>
          </a:xfrm>
          <a:prstGeom prst="rect">
            <a:avLst/>
          </a:prstGeom>
          <a:solidFill>
            <a:srgbClr val="008000"/>
          </a:solidFill>
          <a:ln w="412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algn="ctr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没有特殊的肽桥，只形成较为疏稀、机械强度较差的肽聚糖网套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46188" name="AutoShape 12"/>
          <p:cNvSpPr/>
          <p:nvPr/>
        </p:nvSpPr>
        <p:spPr>
          <a:xfrm>
            <a:off x="5715000" y="3657600"/>
            <a:ext cx="381000" cy="1066800"/>
          </a:xfrm>
          <a:prstGeom prst="curvedRightArrow">
            <a:avLst>
              <a:gd name="adj1" fmla="val 56000"/>
              <a:gd name="adj2" fmla="val 112000"/>
              <a:gd name="adj3" fmla="val 33333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6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6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6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46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46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46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46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46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46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46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6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6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6182" grpId="0"/>
      <p:bldP spid="946184" grpId="0" animBg="1"/>
      <p:bldP spid="946185" grpId="0" animBg="1"/>
      <p:bldP spid="946186" grpId="0" animBg="1"/>
      <p:bldP spid="94618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4754" name="Text Box 2"/>
          <p:cNvSpPr txBox="1"/>
          <p:nvPr/>
        </p:nvSpPr>
        <p:spPr>
          <a:xfrm>
            <a:off x="7308850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4755" name="Text Box 3"/>
          <p:cNvSpPr txBox="1"/>
          <p:nvPr/>
        </p:nvSpPr>
        <p:spPr>
          <a:xfrm>
            <a:off x="0" y="209550"/>
            <a:ext cx="3741738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4756" name="Text Box 4"/>
          <p:cNvSpPr txBox="1"/>
          <p:nvPr/>
        </p:nvSpPr>
        <p:spPr>
          <a:xfrm>
            <a:off x="0" y="712788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（3）革兰氏阴性细菌的细胞壁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4757" name="Text Box 5"/>
          <p:cNvSpPr txBox="1"/>
          <p:nvPr/>
        </p:nvSpPr>
        <p:spPr>
          <a:xfrm>
            <a:off x="457200" y="1524000"/>
            <a:ext cx="36845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B、</a:t>
            </a:r>
            <a:r>
              <a:rPr lang="zh-CN" altLang="en-US" sz="2400" b="1" dirty="0">
                <a:ea typeface="黑体" panose="02010609060101010101" pitchFamily="49" charset="-122"/>
              </a:rPr>
              <a:t>外膜(</a:t>
            </a:r>
            <a:r>
              <a:rPr lang="en-US" altLang="zh-CN" sz="2400" b="1" dirty="0">
                <a:ea typeface="黑体" panose="02010609060101010101" pitchFamily="49" charset="-122"/>
              </a:rPr>
              <a:t>outer membrane)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48230" name="Text Box 6"/>
          <p:cNvSpPr txBox="1"/>
          <p:nvPr/>
        </p:nvSpPr>
        <p:spPr>
          <a:xfrm>
            <a:off x="4127500" y="1196975"/>
            <a:ext cx="4908550" cy="1570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位于革兰氏阴性细菌细胞壁外层，由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脂多糖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、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磷脂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和脂蛋白等若干种</a:t>
            </a:r>
            <a:r>
              <a:rPr lang="zh-CN" altLang="en-US" sz="2400" b="1" dirty="0">
                <a:solidFill>
                  <a:schemeClr val="tx2"/>
                </a:solidFill>
                <a:ea typeface="黑体" panose="02010609060101010101" pitchFamily="49" charset="-122"/>
              </a:rPr>
              <a:t>蛋白质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组成的膜，有时也称为外壁。 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p 41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pic>
        <p:nvPicPr>
          <p:cNvPr id="948231" name="Picture 7" descr="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747963"/>
            <a:ext cx="7829550" cy="4110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48233" name="Text Box 9"/>
          <p:cNvSpPr txBox="1"/>
          <p:nvPr/>
        </p:nvSpPr>
        <p:spPr>
          <a:xfrm>
            <a:off x="3203575" y="6289675"/>
            <a:ext cx="960438" cy="4064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3300"/>
                </a:solidFill>
                <a:ea typeface="黑体" panose="02010609060101010101" pitchFamily="49" charset="-122"/>
              </a:rPr>
              <a:t>细胞膜</a:t>
            </a:r>
            <a:endParaRPr lang="zh-CN" altLang="en-US" sz="2000" b="1" dirty="0">
              <a:solidFill>
                <a:srgbClr val="FF3300"/>
              </a:solidFill>
              <a:ea typeface="黑体" panose="02010609060101010101" pitchFamily="49" charset="-122"/>
            </a:endParaRPr>
          </a:p>
        </p:txBody>
      </p:sp>
      <p:sp>
        <p:nvSpPr>
          <p:cNvPr id="948234" name="Text Box 10"/>
          <p:cNvSpPr txBox="1"/>
          <p:nvPr/>
        </p:nvSpPr>
        <p:spPr>
          <a:xfrm>
            <a:off x="3563938" y="5713413"/>
            <a:ext cx="960437" cy="406400"/>
          </a:xfrm>
          <a:prstGeom prst="rect">
            <a:avLst/>
          </a:prstGeom>
          <a:solidFill>
            <a:schemeClr val="tx1"/>
          </a:solidFill>
          <a:ln w="9525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rgbClr val="FF3300"/>
                </a:solidFill>
                <a:ea typeface="黑体" panose="02010609060101010101" pitchFamily="49" charset="-122"/>
              </a:rPr>
              <a:t>肽聚糖</a:t>
            </a:r>
            <a:endParaRPr lang="zh-CN" altLang="en-US" sz="2000" b="1" dirty="0">
              <a:solidFill>
                <a:srgbClr val="FF3300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48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48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8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48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8230" grpId="0"/>
      <p:bldP spid="948233" grpId="0" animBg="1"/>
      <p:bldP spid="9482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6802" name="Text Box 2"/>
          <p:cNvSpPr txBox="1"/>
          <p:nvPr/>
        </p:nvSpPr>
        <p:spPr>
          <a:xfrm>
            <a:off x="7380288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6803" name="Text Box 3"/>
          <p:cNvSpPr txBox="1"/>
          <p:nvPr/>
        </p:nvSpPr>
        <p:spPr>
          <a:xfrm>
            <a:off x="0" y="20638"/>
            <a:ext cx="3741738" cy="461962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6804" name="Text Box 4"/>
          <p:cNvSpPr txBox="1"/>
          <p:nvPr/>
        </p:nvSpPr>
        <p:spPr>
          <a:xfrm>
            <a:off x="0" y="85725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（3）革兰氏阴性细菌的细胞壁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6805" name="Text Box 5"/>
          <p:cNvSpPr txBox="1"/>
          <p:nvPr/>
        </p:nvSpPr>
        <p:spPr>
          <a:xfrm>
            <a:off x="539750" y="1433513"/>
            <a:ext cx="36845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B、</a:t>
            </a:r>
            <a:r>
              <a:rPr lang="zh-CN" altLang="en-US" sz="2400" b="1" dirty="0">
                <a:ea typeface="黑体" panose="02010609060101010101" pitchFamily="49" charset="-122"/>
              </a:rPr>
              <a:t>外膜(</a:t>
            </a:r>
            <a:r>
              <a:rPr lang="en-US" altLang="zh-CN" sz="2400" b="1" dirty="0">
                <a:ea typeface="黑体" panose="02010609060101010101" pitchFamily="49" charset="-122"/>
              </a:rPr>
              <a:t>outer membrane)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6806" name="Text Box 6"/>
          <p:cNvSpPr txBox="1"/>
          <p:nvPr/>
        </p:nvSpPr>
        <p:spPr>
          <a:xfrm>
            <a:off x="468313" y="2154238"/>
            <a:ext cx="4864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脂多糖（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lipopolysaccharide, LPS）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6807" name="AutoShape 7"/>
          <p:cNvSpPr/>
          <p:nvPr/>
        </p:nvSpPr>
        <p:spPr>
          <a:xfrm>
            <a:off x="0" y="2205038"/>
            <a:ext cx="304800" cy="3048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76808" name="Text Box 8"/>
          <p:cNvSpPr txBox="1"/>
          <p:nvPr/>
        </p:nvSpPr>
        <p:spPr>
          <a:xfrm>
            <a:off x="0" y="2924175"/>
            <a:ext cx="4800600" cy="41544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位于革兰氏阴性细菌细胞壁最外层的一层较厚（8~10</a:t>
            </a:r>
            <a:r>
              <a:rPr lang="en-US" altLang="zh-CN" sz="2400" b="1" dirty="0">
                <a:ea typeface="黑体" panose="02010609060101010101" pitchFamily="49" charset="-122"/>
              </a:rPr>
              <a:t>nm）</a:t>
            </a:r>
            <a:r>
              <a:rPr lang="zh-CN" altLang="en-US" sz="2400" b="1" dirty="0">
                <a:ea typeface="黑体" panose="02010609060101010101" pitchFamily="49" charset="-122"/>
              </a:rPr>
              <a:t>的类脂多糖类物质，由</a:t>
            </a:r>
            <a:r>
              <a:rPr lang="zh-CN" altLang="en-US" sz="2400" b="1" dirty="0">
                <a:solidFill>
                  <a:srgbClr val="99FF33"/>
                </a:solidFill>
                <a:ea typeface="黑体" panose="02010609060101010101" pitchFamily="49" charset="-122"/>
              </a:rPr>
              <a:t>类脂</a:t>
            </a:r>
            <a:r>
              <a:rPr lang="en-US" altLang="zh-CN" sz="2400" b="1" dirty="0">
                <a:solidFill>
                  <a:srgbClr val="99FF33"/>
                </a:solidFill>
                <a:ea typeface="黑体" panose="02010609060101010101" pitchFamily="49" charset="-122"/>
              </a:rPr>
              <a:t>A</a:t>
            </a:r>
            <a:r>
              <a:rPr lang="en-US" altLang="zh-CN" sz="2400" b="1" dirty="0">
                <a:ea typeface="黑体" panose="02010609060101010101" pitchFamily="49" charset="-122"/>
              </a:rPr>
              <a:t>、</a:t>
            </a:r>
            <a:r>
              <a:rPr lang="zh-CN" altLang="en-US" sz="2400" b="1" dirty="0">
                <a:solidFill>
                  <a:srgbClr val="99FF33"/>
                </a:solidFill>
                <a:ea typeface="黑体" panose="02010609060101010101" pitchFamily="49" charset="-122"/>
              </a:rPr>
              <a:t>核心多糖</a:t>
            </a:r>
            <a:r>
              <a:rPr lang="zh-CN" altLang="en-US" sz="2400" b="1" dirty="0">
                <a:ea typeface="黑体" panose="02010609060101010101" pitchFamily="49" charset="-122"/>
              </a:rPr>
              <a:t>(</a:t>
            </a:r>
            <a:r>
              <a:rPr lang="en-US" altLang="zh-CN" sz="2400" b="1" dirty="0">
                <a:ea typeface="黑体" panose="02010609060101010101" pitchFamily="49" charset="-122"/>
              </a:rPr>
              <a:t>core polysaccharide)</a:t>
            </a:r>
            <a:r>
              <a:rPr lang="zh-CN" altLang="en-US" sz="2400" b="1" dirty="0">
                <a:ea typeface="黑体" panose="02010609060101010101" pitchFamily="49" charset="-122"/>
              </a:rPr>
              <a:t>和</a:t>
            </a:r>
            <a:r>
              <a:rPr lang="en-US" altLang="zh-CN" sz="2400" b="1" dirty="0">
                <a:solidFill>
                  <a:srgbClr val="99FF33"/>
                </a:solidFill>
                <a:ea typeface="黑体" panose="02010609060101010101" pitchFamily="49" charset="-122"/>
              </a:rPr>
              <a:t>O-</a:t>
            </a:r>
            <a:r>
              <a:rPr lang="zh-CN" altLang="en-US" sz="2400" b="1" dirty="0">
                <a:solidFill>
                  <a:srgbClr val="99FF33"/>
                </a:solidFill>
                <a:ea typeface="黑体" panose="02010609060101010101" pitchFamily="49" charset="-122"/>
              </a:rPr>
              <a:t>特异侧链</a:t>
            </a:r>
            <a:r>
              <a:rPr lang="zh-CN" altLang="en-US" sz="2400" b="1" dirty="0"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ea typeface="黑体" panose="02010609060101010101" pitchFamily="49" charset="-122"/>
              </a:rPr>
              <a:t>O-specific side chain，</a:t>
            </a:r>
            <a:r>
              <a:rPr lang="zh-CN" altLang="en-US" sz="2400" b="1" dirty="0">
                <a:ea typeface="黑体" panose="02010609060101010101" pitchFamily="49" charset="-122"/>
              </a:rPr>
              <a:t>或称</a:t>
            </a:r>
            <a:r>
              <a:rPr lang="en-US" altLang="zh-CN" sz="2400" b="1" dirty="0">
                <a:ea typeface="黑体" panose="02010609060101010101" pitchFamily="49" charset="-122"/>
              </a:rPr>
              <a:t>O-</a:t>
            </a:r>
            <a:r>
              <a:rPr lang="zh-CN" altLang="en-US" sz="2400" b="1" dirty="0">
                <a:ea typeface="黑体" panose="02010609060101010101" pitchFamily="49" charset="-122"/>
              </a:rPr>
              <a:t>多糖或</a:t>
            </a:r>
            <a:r>
              <a:rPr lang="en-US" altLang="zh-CN" sz="2400" b="1" dirty="0">
                <a:ea typeface="黑体" panose="02010609060101010101" pitchFamily="49" charset="-122"/>
              </a:rPr>
              <a:t>O-</a:t>
            </a:r>
            <a:r>
              <a:rPr lang="zh-CN" altLang="en-US" sz="2400" b="1" dirty="0">
                <a:ea typeface="黑体" panose="02010609060101010101" pitchFamily="49" charset="-122"/>
              </a:rPr>
              <a:t>抗原）三部分组成。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p 41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pic>
        <p:nvPicPr>
          <p:cNvPr id="76809" name="Picture 9" descr="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53000" y="2362200"/>
            <a:ext cx="4191000" cy="4495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8850" name="Text Box 2"/>
          <p:cNvSpPr txBox="1"/>
          <p:nvPr/>
        </p:nvSpPr>
        <p:spPr>
          <a:xfrm>
            <a:off x="152400" y="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（3）革兰氏阴性细菌的细胞壁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8851" name="Text Box 3"/>
          <p:cNvSpPr txBox="1"/>
          <p:nvPr/>
        </p:nvSpPr>
        <p:spPr>
          <a:xfrm>
            <a:off x="457200" y="609600"/>
            <a:ext cx="36845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B、</a:t>
            </a:r>
            <a:r>
              <a:rPr lang="zh-CN" altLang="en-US" sz="2400" b="1" dirty="0">
                <a:ea typeface="黑体" panose="02010609060101010101" pitchFamily="49" charset="-122"/>
              </a:rPr>
              <a:t>外膜(</a:t>
            </a:r>
            <a:r>
              <a:rPr lang="en-US" altLang="zh-CN" sz="2400" b="1" dirty="0">
                <a:ea typeface="黑体" panose="02010609060101010101" pitchFamily="49" charset="-122"/>
              </a:rPr>
              <a:t>outer membrane)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8852" name="Text Box 4"/>
          <p:cNvSpPr txBox="1"/>
          <p:nvPr/>
        </p:nvSpPr>
        <p:spPr>
          <a:xfrm>
            <a:off x="457200" y="1122363"/>
            <a:ext cx="26352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脂多糖的主要功能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8853" name="AutoShape 5"/>
          <p:cNvSpPr/>
          <p:nvPr/>
        </p:nvSpPr>
        <p:spPr>
          <a:xfrm>
            <a:off x="228600" y="1828800"/>
            <a:ext cx="304800" cy="3048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78854" name="Text Box 7"/>
          <p:cNvSpPr txBox="1"/>
          <p:nvPr/>
        </p:nvSpPr>
        <p:spPr>
          <a:xfrm>
            <a:off x="685800" y="1752600"/>
            <a:ext cx="82296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LPS</a:t>
            </a:r>
            <a:r>
              <a:rPr lang="zh-CN" altLang="en-US" sz="2400" b="1" dirty="0">
                <a:ea typeface="黑体" panose="02010609060101010101" pitchFamily="49" charset="-122"/>
              </a:rPr>
              <a:t>负电荷较强，与磷壁酸相似，也有吸附</a:t>
            </a:r>
            <a:r>
              <a:rPr lang="en-US" altLang="zh-CN" sz="2400" b="1" dirty="0">
                <a:ea typeface="黑体" panose="02010609060101010101" pitchFamily="49" charset="-122"/>
              </a:rPr>
              <a:t>Mg</a:t>
            </a:r>
            <a:r>
              <a:rPr lang="en-US" altLang="zh-CN" sz="2400" b="1" baseline="30000" dirty="0">
                <a:ea typeface="黑体" panose="02010609060101010101" pitchFamily="49" charset="-122"/>
              </a:rPr>
              <a:t>2+</a:t>
            </a:r>
            <a:r>
              <a:rPr lang="en-US" altLang="zh-CN" sz="2400" b="1" dirty="0">
                <a:ea typeface="黑体" panose="02010609060101010101" pitchFamily="49" charset="-122"/>
              </a:rPr>
              <a:t>、Ca</a:t>
            </a:r>
            <a:r>
              <a:rPr lang="en-US" altLang="zh-CN" sz="2400" b="1" baseline="30000" dirty="0">
                <a:ea typeface="黑体" panose="02010609060101010101" pitchFamily="49" charset="-122"/>
              </a:rPr>
              <a:t>2+</a:t>
            </a:r>
            <a:r>
              <a:rPr lang="zh-CN" altLang="en-US" sz="2400" b="1" dirty="0">
                <a:ea typeface="黑体" panose="02010609060101010101" pitchFamily="49" charset="-122"/>
              </a:rPr>
              <a:t>等阳离子以提高其在细胞表面浓度的作用，对细胞膜结构起稳定作用。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78855" name="Text Box 7"/>
          <p:cNvSpPr txBox="1"/>
          <p:nvPr/>
        </p:nvSpPr>
        <p:spPr>
          <a:xfrm>
            <a:off x="661988" y="3173413"/>
            <a:ext cx="8139112" cy="8318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类脂</a:t>
            </a:r>
            <a:r>
              <a:rPr lang="en-US" altLang="zh-CN" sz="2400" b="1" dirty="0">
                <a:ea typeface="黑体" panose="02010609060101010101" pitchFamily="49" charset="-122"/>
              </a:rPr>
              <a:t>A</a:t>
            </a:r>
            <a:r>
              <a:rPr lang="zh-CN" altLang="en-US" sz="2400" b="1" dirty="0">
                <a:ea typeface="黑体" panose="02010609060101010101" pitchFamily="49" charset="-122"/>
              </a:rPr>
              <a:t>是革兰氏阴性细菌致病物质——</a:t>
            </a:r>
            <a:r>
              <a:rPr lang="zh-CN" altLang="en-US" sz="2400" b="1" dirty="0">
                <a:solidFill>
                  <a:srgbClr val="FF0000"/>
                </a:solidFill>
                <a:ea typeface="黑体" panose="02010609060101010101" pitchFamily="49" charset="-122"/>
              </a:rPr>
              <a:t>内毒素</a:t>
            </a:r>
            <a:r>
              <a:rPr lang="zh-CN" altLang="en-US" sz="2400" b="1" dirty="0">
                <a:ea typeface="黑体" panose="02010609060101010101" pitchFamily="49" charset="-122"/>
              </a:rPr>
              <a:t>的物质基础；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78856" name="AutoShape 5"/>
          <p:cNvSpPr/>
          <p:nvPr/>
        </p:nvSpPr>
        <p:spPr>
          <a:xfrm>
            <a:off x="234950" y="3284538"/>
            <a:ext cx="304800" cy="3048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78857" name="Text Box 7"/>
          <p:cNvSpPr txBox="1"/>
          <p:nvPr/>
        </p:nvSpPr>
        <p:spPr>
          <a:xfrm>
            <a:off x="684213" y="5127625"/>
            <a:ext cx="72993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具有控制某些物质进出细胞的部分选择性屏障功能；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8858" name="Text Box 9"/>
          <p:cNvSpPr txBox="1"/>
          <p:nvPr/>
        </p:nvSpPr>
        <p:spPr>
          <a:xfrm>
            <a:off x="684213" y="4143375"/>
            <a:ext cx="513397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许多噬菌体在细胞表面的吸附受体；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78859" name="AutoShape 5"/>
          <p:cNvSpPr/>
          <p:nvPr/>
        </p:nvSpPr>
        <p:spPr>
          <a:xfrm>
            <a:off x="250825" y="4221163"/>
            <a:ext cx="304800" cy="3048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78860" name="AutoShape 5"/>
          <p:cNvSpPr/>
          <p:nvPr/>
        </p:nvSpPr>
        <p:spPr>
          <a:xfrm>
            <a:off x="250825" y="5211763"/>
            <a:ext cx="304800" cy="3048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78861" name="矩形 1"/>
          <p:cNvSpPr/>
          <p:nvPr/>
        </p:nvSpPr>
        <p:spPr>
          <a:xfrm>
            <a:off x="650875" y="5805488"/>
            <a:ext cx="7953375" cy="83026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FF00"/>
                </a:solidFill>
                <a:ea typeface="黑体" panose="02010609060101010101" pitchFamily="49" charset="-122"/>
              </a:rPr>
              <a:t>革兰氏阴性细菌因含有</a:t>
            </a:r>
            <a:r>
              <a:rPr lang="en-US" altLang="zh-CN" sz="2400" b="1" dirty="0">
                <a:solidFill>
                  <a:srgbClr val="FFFF00"/>
                </a:solidFill>
                <a:ea typeface="黑体" panose="02010609060101010101" pitchFamily="49" charset="-122"/>
              </a:rPr>
              <a:t>LPS</a:t>
            </a:r>
            <a:r>
              <a:rPr lang="zh-CN" altLang="en-US" sz="2400" b="1" dirty="0">
                <a:solidFill>
                  <a:srgbClr val="FFFF00"/>
                </a:solidFill>
                <a:ea typeface="黑体" panose="02010609060101010101" pitchFamily="49" charset="-122"/>
              </a:rPr>
              <a:t>外膜，故比革兰氏阳性细菌更能抵抗毒物和抗生素对其毒害</a:t>
            </a:r>
            <a:endParaRPr lang="zh-CN" altLang="en-US" sz="24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0898" name="Text Box 2"/>
          <p:cNvSpPr txBox="1"/>
          <p:nvPr/>
        </p:nvSpPr>
        <p:spPr>
          <a:xfrm>
            <a:off x="152400" y="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（3）革兰氏阴性细菌的细胞壁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0899" name="Text Box 3"/>
          <p:cNvSpPr txBox="1"/>
          <p:nvPr/>
        </p:nvSpPr>
        <p:spPr>
          <a:xfrm>
            <a:off x="457200" y="609600"/>
            <a:ext cx="36845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B、</a:t>
            </a:r>
            <a:r>
              <a:rPr lang="zh-CN" altLang="en-US" sz="2400" b="1" dirty="0">
                <a:ea typeface="黑体" panose="02010609060101010101" pitchFamily="49" charset="-122"/>
              </a:rPr>
              <a:t>外膜(</a:t>
            </a:r>
            <a:r>
              <a:rPr lang="en-US" altLang="zh-CN" sz="2400" b="1" dirty="0">
                <a:ea typeface="黑体" panose="02010609060101010101" pitchFamily="49" charset="-122"/>
              </a:rPr>
              <a:t>outer membrane)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0900" name="Text Box 4"/>
          <p:cNvSpPr txBox="1"/>
          <p:nvPr/>
        </p:nvSpPr>
        <p:spPr>
          <a:xfrm>
            <a:off x="457200" y="1122363"/>
            <a:ext cx="26352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脂多糖的主要功能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0901" name="AutoShape 5"/>
          <p:cNvSpPr/>
          <p:nvPr/>
        </p:nvSpPr>
        <p:spPr>
          <a:xfrm>
            <a:off x="228600" y="1752600"/>
            <a:ext cx="304800" cy="3048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80902" name="Text Box 7"/>
          <p:cNvSpPr txBox="1"/>
          <p:nvPr/>
        </p:nvSpPr>
        <p:spPr>
          <a:xfrm>
            <a:off x="685800" y="1676400"/>
            <a:ext cx="8077200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LPS</a:t>
            </a:r>
            <a:r>
              <a:rPr lang="zh-CN" altLang="en-US" sz="2400" b="1" dirty="0">
                <a:ea typeface="黑体" panose="02010609060101010101" pitchFamily="49" charset="-122"/>
              </a:rPr>
              <a:t>结构的多变，决定了革兰氏阴性细菌细胞表面抗原决定簇的多样性；</a:t>
            </a: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p 41)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sp>
        <p:nvSpPr>
          <p:cNvPr id="80903" name="Text Box 8"/>
          <p:cNvSpPr txBox="1"/>
          <p:nvPr/>
        </p:nvSpPr>
        <p:spPr>
          <a:xfrm>
            <a:off x="1258888" y="2940050"/>
            <a:ext cx="7129462" cy="904875"/>
          </a:xfrm>
          <a:prstGeom prst="rect">
            <a:avLst/>
          </a:prstGeom>
          <a:solidFill>
            <a:srgbClr val="993366"/>
          </a:solidFill>
          <a:ln w="25400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1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根据</a:t>
            </a:r>
            <a:r>
              <a:rPr lang="en-US" altLang="zh-CN" sz="2400" b="1" dirty="0">
                <a:ea typeface="黑体" panose="02010609060101010101" pitchFamily="49" charset="-122"/>
              </a:rPr>
              <a:t>LPS</a:t>
            </a:r>
            <a:r>
              <a:rPr lang="zh-CN" altLang="en-US" sz="2400" b="1" dirty="0">
                <a:ea typeface="黑体" panose="02010609060101010101" pitchFamily="49" charset="-122"/>
              </a:rPr>
              <a:t>抗原性的测定，沙门氏菌属(</a:t>
            </a:r>
            <a:r>
              <a:rPr lang="en-US" altLang="zh-CN" sz="2400" b="1" i="1" dirty="0">
                <a:ea typeface="黑体" panose="02010609060101010101" pitchFamily="49" charset="-122"/>
              </a:rPr>
              <a:t>Salmonella</a:t>
            </a:r>
            <a:r>
              <a:rPr lang="en-US" altLang="zh-CN" sz="2400" b="1" dirty="0">
                <a:ea typeface="黑体" panose="02010609060101010101" pitchFamily="49" charset="-122"/>
              </a:rPr>
              <a:t>)</a:t>
            </a:r>
            <a:r>
              <a:rPr lang="zh-CN" altLang="en-US" sz="2400" b="1" dirty="0">
                <a:ea typeface="黑体" panose="02010609060101010101" pitchFamily="49" charset="-122"/>
              </a:rPr>
              <a:t>的抗原型多达2107种</a:t>
            </a:r>
            <a:endParaRPr lang="zh-CN" altLang="en-US" sz="2400" b="1" dirty="0">
              <a:solidFill>
                <a:srgbClr val="00CC00"/>
              </a:solidFill>
              <a:ea typeface="黑体" panose="02010609060101010101" pitchFamily="49" charset="-122"/>
            </a:endParaRPr>
          </a:p>
        </p:txBody>
      </p:sp>
      <p:sp>
        <p:nvSpPr>
          <p:cNvPr id="80904" name="Text Box 10"/>
          <p:cNvSpPr txBox="1"/>
          <p:nvPr/>
        </p:nvSpPr>
        <p:spPr>
          <a:xfrm>
            <a:off x="457200" y="4956175"/>
            <a:ext cx="7931150" cy="1568450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）躲避宿主免疫系统攻击，保持感染成功。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2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）用灵敏的血清学方法对病原菌进行鉴定，在传染病的诊断中有其重 要意义。 </a:t>
            </a:r>
            <a:r>
              <a:rPr lang="en-US" altLang="zh-CN" sz="2400" b="1" dirty="0">
                <a:solidFill>
                  <a:srgbClr val="66FFFF"/>
                </a:solidFill>
                <a:ea typeface="黑体" panose="02010609060101010101" pitchFamily="49" charset="-122"/>
              </a:rPr>
              <a:t>---p43</a:t>
            </a:r>
            <a:endParaRPr lang="zh-CN" altLang="en-US" sz="2400" b="1" dirty="0">
              <a:solidFill>
                <a:srgbClr val="66FFFF"/>
              </a:solidFill>
              <a:ea typeface="黑体" panose="02010609060101010101" pitchFamily="49" charset="-122"/>
            </a:endParaRPr>
          </a:p>
        </p:txBody>
      </p:sp>
      <p:sp>
        <p:nvSpPr>
          <p:cNvPr id="80905" name="AutoShape 11"/>
          <p:cNvSpPr/>
          <p:nvPr/>
        </p:nvSpPr>
        <p:spPr>
          <a:xfrm>
            <a:off x="2913063" y="4021138"/>
            <a:ext cx="358775" cy="719137"/>
          </a:xfrm>
          <a:prstGeom prst="downArrow">
            <a:avLst>
              <a:gd name="adj1" fmla="val 50000"/>
              <a:gd name="adj2" fmla="val 50110"/>
            </a:avLst>
          </a:prstGeom>
          <a:solidFill>
            <a:srgbClr val="80008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80906" name="Text Box 12"/>
          <p:cNvSpPr txBox="1"/>
          <p:nvPr/>
        </p:nvSpPr>
        <p:spPr>
          <a:xfrm>
            <a:off x="3419475" y="4133850"/>
            <a:ext cx="3311525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O-</a:t>
            </a:r>
            <a:r>
              <a:rPr lang="zh-CN" altLang="en-US" sz="2400" b="1" dirty="0">
                <a:ea typeface="黑体" panose="02010609060101010101" pitchFamily="49" charset="-122"/>
              </a:rPr>
              <a:t>特异侧链种类的变化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2946" name="Text Box 2"/>
          <p:cNvSpPr txBox="1"/>
          <p:nvPr/>
        </p:nvSpPr>
        <p:spPr>
          <a:xfrm>
            <a:off x="7308850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2947" name="Text Box 3"/>
          <p:cNvSpPr txBox="1"/>
          <p:nvPr/>
        </p:nvSpPr>
        <p:spPr>
          <a:xfrm>
            <a:off x="0" y="209550"/>
            <a:ext cx="3741738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2948" name="Text Box 4"/>
          <p:cNvSpPr txBox="1"/>
          <p:nvPr/>
        </p:nvSpPr>
        <p:spPr>
          <a:xfrm>
            <a:off x="323850" y="85725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（3）革兰氏阴性细菌的细胞壁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2949" name="Text Box 5"/>
          <p:cNvSpPr txBox="1"/>
          <p:nvPr/>
        </p:nvSpPr>
        <p:spPr>
          <a:xfrm>
            <a:off x="468313" y="1433513"/>
            <a:ext cx="5414962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C、</a:t>
            </a:r>
            <a:r>
              <a:rPr lang="zh-CN" altLang="en-US" sz="2400" b="1" dirty="0">
                <a:ea typeface="黑体" panose="02010609060101010101" pitchFamily="49" charset="-122"/>
              </a:rPr>
              <a:t>外膜蛋白(</a:t>
            </a:r>
            <a:r>
              <a:rPr lang="en-US" altLang="zh-CN" sz="2400" b="1" dirty="0">
                <a:ea typeface="黑体" panose="02010609060101010101" pitchFamily="49" charset="-122"/>
              </a:rPr>
              <a:t>outer membrane protein) 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2950" name="Text Box 6"/>
          <p:cNvSpPr txBox="1"/>
          <p:nvPr/>
        </p:nvSpPr>
        <p:spPr>
          <a:xfrm>
            <a:off x="0" y="1916113"/>
            <a:ext cx="86868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       嵌合在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LPS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和磷脂层外膜上的蛋白。有20余种，但多数功能尚不清楚。</a:t>
            </a:r>
            <a:r>
              <a:rPr lang="en-US" altLang="zh-CN" sz="2400" b="1" dirty="0">
                <a:ea typeface="黑体" panose="02010609060101010101" pitchFamily="49" charset="-122"/>
              </a:rPr>
              <a:t>                                           </a:t>
            </a:r>
            <a:r>
              <a:rPr lang="en-US" altLang="zh-CN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（p 43-44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）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pic>
        <p:nvPicPr>
          <p:cNvPr id="82951" name="Picture 7" descr="f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747963"/>
            <a:ext cx="7829550" cy="4110037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Text Box 2"/>
          <p:cNvSpPr txBox="1"/>
          <p:nvPr/>
        </p:nvSpPr>
        <p:spPr>
          <a:xfrm>
            <a:off x="212725" y="171450"/>
            <a:ext cx="4802188" cy="5794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第一节   细菌（</a:t>
            </a:r>
            <a:r>
              <a:rPr lang="en-US" altLang="zh-CN" b="1" dirty="0">
                <a:solidFill>
                  <a:schemeClr val="accent1"/>
                </a:solidFill>
                <a:ea typeface="黑体" panose="02010609060101010101" pitchFamily="49" charset="-122"/>
              </a:rPr>
              <a:t>Bacteria）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11267" name="Text Box 7"/>
          <p:cNvSpPr txBox="1"/>
          <p:nvPr/>
        </p:nvSpPr>
        <p:spPr>
          <a:xfrm>
            <a:off x="304800" y="1066800"/>
            <a:ext cx="34305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一、个体形态和排列</a:t>
            </a:r>
            <a:endParaRPr lang="zh-CN" altLang="en-US" sz="2800" b="1" dirty="0">
              <a:solidFill>
                <a:schemeClr val="folHlink"/>
              </a:solidFill>
              <a:ea typeface="黑体" panose="02010609060101010101" pitchFamily="49" charset="-122"/>
            </a:endParaRPr>
          </a:p>
        </p:txBody>
      </p:sp>
      <p:pic>
        <p:nvPicPr>
          <p:cNvPr id="141321" name="Picture 9" descr="TU2-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86200" y="2286000"/>
            <a:ext cx="4375150" cy="4572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1322" name="Text Box 10"/>
          <p:cNvSpPr txBox="1"/>
          <p:nvPr/>
        </p:nvSpPr>
        <p:spPr>
          <a:xfrm>
            <a:off x="2362200" y="2909888"/>
            <a:ext cx="898525" cy="51911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球状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141323" name="Text Box 11"/>
          <p:cNvSpPr txBox="1"/>
          <p:nvPr/>
        </p:nvSpPr>
        <p:spPr>
          <a:xfrm>
            <a:off x="2362200" y="4038600"/>
            <a:ext cx="898525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杆状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141324" name="Text Box 12"/>
          <p:cNvSpPr txBox="1"/>
          <p:nvPr/>
        </p:nvSpPr>
        <p:spPr>
          <a:xfrm>
            <a:off x="2362200" y="5943600"/>
            <a:ext cx="12557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螺旋状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141325" name="AutoShape 13"/>
          <p:cNvSpPr/>
          <p:nvPr/>
        </p:nvSpPr>
        <p:spPr>
          <a:xfrm>
            <a:off x="1524000" y="3124200"/>
            <a:ext cx="685800" cy="2895600"/>
          </a:xfrm>
          <a:prstGeom prst="leftBrace">
            <a:avLst>
              <a:gd name="adj1" fmla="val 35185"/>
              <a:gd name="adj2" fmla="val 50000"/>
            </a:avLst>
          </a:prstGeom>
          <a:noFill/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11273" name="Text Box 14"/>
          <p:cNvSpPr txBox="1"/>
          <p:nvPr/>
        </p:nvSpPr>
        <p:spPr>
          <a:xfrm>
            <a:off x="830263" y="3810000"/>
            <a:ext cx="671512" cy="1692275"/>
          </a:xfrm>
          <a:prstGeom prst="rect">
            <a:avLst/>
          </a:prstGeom>
          <a:noFill/>
          <a:ln w="9525">
            <a:noFill/>
          </a:ln>
        </p:spPr>
        <p:txBody>
          <a:bodyPr vert="eaVert"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b="1" dirty="0">
                <a:solidFill>
                  <a:schemeClr val="accent1"/>
                </a:solidFill>
                <a:ea typeface="黑体" panose="02010609060101010101" pitchFamily="49" charset="-122"/>
              </a:rPr>
              <a:t>基本形态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11274" name="Text Box 15"/>
          <p:cNvSpPr txBox="1"/>
          <p:nvPr/>
        </p:nvSpPr>
        <p:spPr>
          <a:xfrm>
            <a:off x="7685088" y="0"/>
            <a:ext cx="1458912" cy="528638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ea typeface="黑体" panose="02010609060101010101" pitchFamily="49" charset="-122"/>
              </a:rPr>
              <a:t>参见</a:t>
            </a:r>
            <a:r>
              <a:rPr lang="en-US" altLang="zh-CN" sz="2800" dirty="0">
                <a:ea typeface="黑体" panose="02010609060101010101" pitchFamily="49" charset="-122"/>
              </a:rPr>
              <a:t>P29</a:t>
            </a:r>
            <a:endParaRPr lang="en-US" altLang="zh-CN" sz="2800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1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1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1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1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22" grpId="0"/>
      <p:bldP spid="141323" grpId="0"/>
      <p:bldP spid="141324" grpId="0"/>
      <p:bldP spid="14132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Text Box 2"/>
          <p:cNvSpPr txBox="1"/>
          <p:nvPr/>
        </p:nvSpPr>
        <p:spPr>
          <a:xfrm>
            <a:off x="7588250" y="20638"/>
            <a:ext cx="155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84995" name="Text Box 3"/>
          <p:cNvSpPr txBox="1"/>
          <p:nvPr/>
        </p:nvSpPr>
        <p:spPr>
          <a:xfrm>
            <a:off x="0" y="228600"/>
            <a:ext cx="3724275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dirty="0">
                <a:ea typeface="黑体" panose="02010609060101010101" pitchFamily="49" charset="-122"/>
              </a:rPr>
              <a:t>3</a:t>
            </a:r>
            <a:r>
              <a:rPr lang="zh-CN" altLang="en-US" sz="2400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84996" name="Text Box 4"/>
          <p:cNvSpPr txBox="1"/>
          <p:nvPr/>
        </p:nvSpPr>
        <p:spPr>
          <a:xfrm>
            <a:off x="152400" y="91440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（3）革兰氏阴性细菌的细胞壁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4997" name="Text Box 5"/>
          <p:cNvSpPr txBox="1"/>
          <p:nvPr/>
        </p:nvSpPr>
        <p:spPr>
          <a:xfrm>
            <a:off x="457200" y="1447800"/>
            <a:ext cx="59817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D、</a:t>
            </a:r>
            <a:r>
              <a:rPr lang="zh-CN" altLang="en-US" sz="2400" b="1" dirty="0">
                <a:ea typeface="黑体" panose="02010609060101010101" pitchFamily="49" charset="-122"/>
              </a:rPr>
              <a:t>周质空间(</a:t>
            </a:r>
            <a:r>
              <a:rPr lang="en-US" altLang="zh-CN" sz="2400" b="1" dirty="0">
                <a:ea typeface="黑体" panose="02010609060101010101" pitchFamily="49" charset="-122"/>
              </a:rPr>
              <a:t>periplasmic space, periplasm) 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66662" name="Text Box 6"/>
          <p:cNvSpPr txBox="1"/>
          <p:nvPr/>
        </p:nvSpPr>
        <p:spPr>
          <a:xfrm>
            <a:off x="381000" y="1981200"/>
            <a:ext cx="8153400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又称壁膜间隙。在革兰氏阴性细菌中，一般指其外膜与细胞膜之间的狭窄空间（宽约12~15</a:t>
            </a:r>
            <a:r>
              <a:rPr lang="en-US" altLang="zh-CN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nm），</a:t>
            </a: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呈胶状。 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（ </a:t>
            </a:r>
            <a:r>
              <a:rPr lang="en-US" altLang="zh-CN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p44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中间段）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pic>
        <p:nvPicPr>
          <p:cNvPr id="966663" name="Picture 7" descr="周质空间2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743200"/>
            <a:ext cx="5867400" cy="4067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6664" name="Text Box 8"/>
          <p:cNvSpPr txBox="1"/>
          <p:nvPr/>
        </p:nvSpPr>
        <p:spPr>
          <a:xfrm>
            <a:off x="5870575" y="4800600"/>
            <a:ext cx="3289300" cy="1228725"/>
          </a:xfrm>
          <a:prstGeom prst="rect">
            <a:avLst/>
          </a:prstGeom>
          <a:solidFill>
            <a:schemeClr val="bg2"/>
          </a:solidFill>
          <a:ln w="4127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周质空间是进出细胞的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物质的重要中转站和反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应场所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966665" name="Text Box 9"/>
          <p:cNvSpPr txBox="1"/>
          <p:nvPr/>
        </p:nvSpPr>
        <p:spPr>
          <a:xfrm>
            <a:off x="6300788" y="4076700"/>
            <a:ext cx="2176462" cy="528638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800" b="1" dirty="0">
                <a:solidFill>
                  <a:schemeClr val="accent1"/>
                </a:solidFill>
                <a:ea typeface="黑体" panose="02010609060101010101" pitchFamily="49" charset="-122"/>
              </a:rPr>
              <a:t>p44）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pic>
        <p:nvPicPr>
          <p:cNvPr id="966666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638" y="0"/>
            <a:ext cx="7345362" cy="356711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66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66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6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66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6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66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666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666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666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6662" grpId="0"/>
      <p:bldP spid="966664" grpId="0" animBg="1"/>
      <p:bldP spid="966665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7042" name="Text Box 2"/>
          <p:cNvSpPr txBox="1"/>
          <p:nvPr/>
        </p:nvSpPr>
        <p:spPr>
          <a:xfrm>
            <a:off x="7588250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7043" name="Text Box 3"/>
          <p:cNvSpPr txBox="1"/>
          <p:nvPr/>
        </p:nvSpPr>
        <p:spPr>
          <a:xfrm>
            <a:off x="0" y="228600"/>
            <a:ext cx="3741738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7044" name="Text Box 4"/>
          <p:cNvSpPr txBox="1"/>
          <p:nvPr/>
        </p:nvSpPr>
        <p:spPr>
          <a:xfrm>
            <a:off x="152400" y="91440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（3）革兰氏阴性细菌的细胞壁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7045" name="Text Box 5"/>
          <p:cNvSpPr txBox="1"/>
          <p:nvPr/>
        </p:nvSpPr>
        <p:spPr>
          <a:xfrm>
            <a:off x="539750" y="1412875"/>
            <a:ext cx="20129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D、</a:t>
            </a:r>
            <a:r>
              <a:rPr lang="zh-CN" altLang="en-US" sz="2400" b="1" dirty="0">
                <a:ea typeface="黑体" panose="02010609060101010101" pitchFamily="49" charset="-122"/>
              </a:rPr>
              <a:t>周质空间</a:t>
            </a:r>
            <a:r>
              <a:rPr lang="zh-CN" altLang="zh-CN" sz="2400" b="1" dirty="0">
                <a:ea typeface="黑体" panose="02010609060101010101" pitchFamily="49" charset="-122"/>
              </a:rPr>
              <a:t> 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968710" name="Picture 6" descr="周质空间3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682875"/>
            <a:ext cx="6172200" cy="4175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68711" name="Text Box 7"/>
          <p:cNvSpPr txBox="1"/>
          <p:nvPr/>
        </p:nvSpPr>
        <p:spPr>
          <a:xfrm>
            <a:off x="395288" y="1916113"/>
            <a:ext cx="8389937" cy="482600"/>
          </a:xfrm>
          <a:prstGeom prst="rect">
            <a:avLst/>
          </a:prstGeom>
          <a:solidFill>
            <a:schemeClr val="bg2"/>
          </a:solidFill>
          <a:ln w="25400" cap="flat" cmpd="sng">
            <a:solidFill>
              <a:srgbClr val="FF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在周质空间中，存在着多种周质蛋白（</a:t>
            </a:r>
            <a:r>
              <a:rPr lang="en-US" altLang="zh-CN" sz="2400" b="1" dirty="0">
                <a:ea typeface="黑体" panose="02010609060101010101" pitchFamily="49" charset="-122"/>
              </a:rPr>
              <a:t>periplasmic proteins）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68712" name="Text Box 8"/>
          <p:cNvSpPr txBox="1"/>
          <p:nvPr/>
        </p:nvSpPr>
        <p:spPr>
          <a:xfrm>
            <a:off x="7092950" y="3716338"/>
            <a:ext cx="17160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水解酶类；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68713" name="Text Box 9"/>
          <p:cNvSpPr txBox="1"/>
          <p:nvPr/>
        </p:nvSpPr>
        <p:spPr>
          <a:xfrm>
            <a:off x="7092950" y="4508500"/>
            <a:ext cx="17160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合成酶类；</a:t>
            </a:r>
            <a:endParaRPr lang="zh-CN" altLang="en-US" sz="2400" b="1" dirty="0">
              <a:solidFill>
                <a:schemeClr val="folHlink"/>
              </a:solidFill>
              <a:ea typeface="黑体" panose="02010609060101010101" pitchFamily="49" charset="-122"/>
            </a:endParaRPr>
          </a:p>
        </p:txBody>
      </p:sp>
      <p:sp>
        <p:nvSpPr>
          <p:cNvPr id="968714" name="Text Box 10"/>
          <p:cNvSpPr txBox="1"/>
          <p:nvPr/>
        </p:nvSpPr>
        <p:spPr>
          <a:xfrm>
            <a:off x="7092950" y="5229225"/>
            <a:ext cx="17160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结合蛋白；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68715" name="Text Box 11"/>
          <p:cNvSpPr txBox="1"/>
          <p:nvPr/>
        </p:nvSpPr>
        <p:spPr>
          <a:xfrm>
            <a:off x="7092950" y="5949950"/>
            <a:ext cx="17160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受体蛋白；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68716" name="AutoShape 12"/>
          <p:cNvSpPr/>
          <p:nvPr/>
        </p:nvSpPr>
        <p:spPr>
          <a:xfrm>
            <a:off x="6553200" y="5334000"/>
            <a:ext cx="304800" cy="3048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968717" name="AutoShape 13"/>
          <p:cNvSpPr/>
          <p:nvPr/>
        </p:nvSpPr>
        <p:spPr>
          <a:xfrm>
            <a:off x="6553200" y="4572000"/>
            <a:ext cx="304800" cy="3048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968718" name="AutoShape 14"/>
          <p:cNvSpPr/>
          <p:nvPr/>
        </p:nvSpPr>
        <p:spPr>
          <a:xfrm>
            <a:off x="6553200" y="6019800"/>
            <a:ext cx="304800" cy="3048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968719" name="AutoShape 15"/>
          <p:cNvSpPr/>
          <p:nvPr/>
        </p:nvSpPr>
        <p:spPr>
          <a:xfrm>
            <a:off x="6553200" y="3810000"/>
            <a:ext cx="304800" cy="304800"/>
          </a:xfrm>
          <a:prstGeom prst="star4">
            <a:avLst>
              <a:gd name="adj" fmla="val 12500"/>
            </a:avLst>
          </a:prstGeom>
          <a:solidFill>
            <a:srgbClr val="00FF00"/>
          </a:solidFill>
          <a:ln w="9525">
            <a:noFill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687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687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687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687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68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68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68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68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68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68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68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687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687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68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68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68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68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8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68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68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8711" grpId="0" animBg="1"/>
      <p:bldP spid="968712" grpId="0"/>
      <p:bldP spid="968713" grpId="0"/>
      <p:bldP spid="968714" grpId="0"/>
      <p:bldP spid="968715" grpId="0"/>
      <p:bldP spid="968716" grpId="0" animBg="1"/>
      <p:bldP spid="968717" grpId="0" animBg="1"/>
      <p:bldP spid="968718" grpId="0" animBg="1"/>
      <p:bldP spid="9687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Text Box 2"/>
          <p:cNvSpPr txBox="1"/>
          <p:nvPr/>
        </p:nvSpPr>
        <p:spPr>
          <a:xfrm>
            <a:off x="7588250" y="20638"/>
            <a:ext cx="15557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89091" name="Text Box 3"/>
          <p:cNvSpPr txBox="1"/>
          <p:nvPr/>
        </p:nvSpPr>
        <p:spPr>
          <a:xfrm>
            <a:off x="179388" y="260350"/>
            <a:ext cx="3741737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9092" name="Text Box 4"/>
          <p:cNvSpPr txBox="1"/>
          <p:nvPr/>
        </p:nvSpPr>
        <p:spPr>
          <a:xfrm>
            <a:off x="152400" y="914400"/>
            <a:ext cx="43957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（3）革兰氏阴性细菌的细胞壁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89093" name="Text Box 5"/>
          <p:cNvSpPr txBox="1"/>
          <p:nvPr/>
        </p:nvSpPr>
        <p:spPr>
          <a:xfrm>
            <a:off x="457200" y="1447800"/>
            <a:ext cx="201295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D、</a:t>
            </a:r>
            <a:r>
              <a:rPr lang="zh-CN" altLang="en-US" sz="2400" b="1" dirty="0">
                <a:ea typeface="黑体" panose="02010609060101010101" pitchFamily="49" charset="-122"/>
              </a:rPr>
              <a:t>周质空间</a:t>
            </a:r>
            <a:r>
              <a:rPr lang="zh-CN" altLang="zh-CN" sz="2400" b="1" dirty="0">
                <a:ea typeface="黑体" panose="02010609060101010101" pitchFamily="49" charset="-122"/>
              </a:rPr>
              <a:t> 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pic>
        <p:nvPicPr>
          <p:cNvPr id="89094" name="Picture 6" descr="图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81000" y="3076575"/>
            <a:ext cx="5943600" cy="37814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9095" name="Picture 7" descr="图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0"/>
            <a:ext cx="4572000" cy="425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0760" name="Text Box 8"/>
          <p:cNvSpPr txBox="1"/>
          <p:nvPr/>
        </p:nvSpPr>
        <p:spPr>
          <a:xfrm>
            <a:off x="5724525" y="4365625"/>
            <a:ext cx="3203575" cy="2308225"/>
          </a:xfrm>
          <a:prstGeom prst="rect">
            <a:avLst/>
          </a:prstGeom>
          <a:solidFill>
            <a:schemeClr val="bg2"/>
          </a:solidFill>
          <a:ln w="9525" cap="flat" cmpd="sng">
            <a:solidFill>
              <a:srgbClr val="0000FF"/>
            </a:solidFill>
            <a:prstDash val="solid"/>
            <a:miter/>
            <a:headEnd type="none" w="med" len="med"/>
            <a:tailEnd type="none" w="med" len="med"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ea typeface="黑体" panose="02010609060101010101" pitchFamily="49" charset="-122"/>
              </a:rPr>
              <a:t>        一般认为革兰氏阳性细菌是无周质空间的，故一些水解酶就无法保留而只能释放到外环境中。</a:t>
            </a:r>
            <a:endParaRPr lang="zh-CN" altLang="en-US" sz="24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66FFFF"/>
                </a:solidFill>
                <a:ea typeface="黑体" panose="02010609060101010101" pitchFamily="49" charset="-122"/>
              </a:rPr>
              <a:t>多产胞外酶</a:t>
            </a: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endParaRPr lang="zh-CN" altLang="en-US" sz="2400" dirty="0">
              <a:ea typeface="黑体" panose="02010609060101010101" pitchFamily="49" charset="-122"/>
            </a:endParaRPr>
          </a:p>
        </p:txBody>
      </p:sp>
      <p:sp>
        <p:nvSpPr>
          <p:cNvPr id="970761" name="AutoShape 9"/>
          <p:cNvSpPr/>
          <p:nvPr/>
        </p:nvSpPr>
        <p:spPr>
          <a:xfrm>
            <a:off x="4643438" y="5157788"/>
            <a:ext cx="215900" cy="576262"/>
          </a:xfrm>
          <a:prstGeom prst="rightBrace">
            <a:avLst>
              <a:gd name="adj1" fmla="val 22242"/>
              <a:gd name="adj2" fmla="val 50000"/>
            </a:avLst>
          </a:prstGeom>
          <a:noFill/>
          <a:ln w="47625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970762" name="AutoShape 10"/>
          <p:cNvSpPr/>
          <p:nvPr/>
        </p:nvSpPr>
        <p:spPr>
          <a:xfrm>
            <a:off x="5651500" y="1916113"/>
            <a:ext cx="144463" cy="360362"/>
          </a:xfrm>
          <a:prstGeom prst="leftBrace">
            <a:avLst>
              <a:gd name="adj1" fmla="val 20787"/>
              <a:gd name="adj2" fmla="val 50000"/>
            </a:avLst>
          </a:prstGeom>
          <a:noFill/>
          <a:ln w="47625" cap="flat" cmpd="sng">
            <a:solidFill>
              <a:srgbClr val="00FF00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07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07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07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70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70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000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70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70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0760" grpId="0" animBg="1"/>
      <p:bldP spid="970761" grpId="0" animBg="1"/>
      <p:bldP spid="97076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55650" y="620713"/>
            <a:ext cx="7848600" cy="44005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R="0" defTabSz="914400">
              <a:buClrTx/>
              <a:buSzTx/>
              <a:buFontTx/>
              <a:buNone/>
              <a:defRPr/>
            </a:pPr>
            <a:r>
              <a:rPr kumimoji="0" lang="zh-CN" altLang="en-US" b="1" kern="1200" cap="none" spc="0" normalizeH="0" baseline="0" noProof="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比较革兰氏阳性（</a:t>
            </a:r>
            <a:r>
              <a:rPr kumimoji="0" lang="en-US" altLang="zh-CN" b="1" kern="1200" cap="none" spc="0" normalizeH="0" baseline="0" noProof="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G+</a:t>
            </a:r>
            <a:r>
              <a:rPr kumimoji="0" lang="zh-CN" altLang="en-US" b="1" kern="1200" cap="none" spc="0" normalizeH="0" baseline="0" noProof="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）和阴性（</a:t>
            </a:r>
            <a:r>
              <a:rPr kumimoji="0" lang="en-US" altLang="zh-CN" b="1" kern="1200" cap="none" spc="0" normalizeH="0" baseline="0" noProof="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G-</a:t>
            </a:r>
            <a:r>
              <a:rPr kumimoji="0" lang="zh-CN" altLang="en-US" b="1" kern="1200" cap="none" spc="0" normalizeH="0" baseline="0" noProof="0" dirty="0">
                <a:solidFill>
                  <a:schemeClr val="accent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）细菌，下列选项中错误的是：</a:t>
            </a:r>
            <a:endParaRPr kumimoji="0" lang="en-US" altLang="zh-CN" b="1" kern="1200" cap="none" spc="0" normalizeH="0" baseline="0" noProof="0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R="0" defTabSz="914400">
              <a:buClrTx/>
              <a:buSzTx/>
              <a:buFontTx/>
              <a:buNone/>
              <a:defRPr/>
            </a:pPr>
            <a:endParaRPr kumimoji="0" lang="en-US" altLang="zh-CN" b="1" kern="1200" cap="none" spc="0" normalizeH="0" baseline="0" noProof="0" dirty="0">
              <a:solidFill>
                <a:schemeClr val="accent1"/>
              </a:solidFill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en-US" altLang="zh-CN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G+</a:t>
            </a: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细胞壁机械抗性更强；</a:t>
            </a: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en-US" altLang="zh-CN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G-</a:t>
            </a: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细胞壁含类脂，形成内毒素；</a:t>
            </a: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en-US" altLang="zh-CN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G+</a:t>
            </a: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含有更多的肽聚糖，对青霉素抗性更强；</a:t>
            </a: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endParaRPr kumimoji="0" lang="en-US" altLang="zh-CN" b="1" kern="1200" cap="none" spc="0" normalizeH="0" baseline="0" noProof="0" dirty="0">
              <a:latin typeface="Times New Roman" panose="02020603050405020304" pitchFamily="18" charset="0"/>
              <a:ea typeface="黑体" panose="02010609060101010101" pitchFamily="49" charset="-122"/>
              <a:cs typeface="+mn-cs"/>
            </a:endParaRPr>
          </a:p>
          <a:p>
            <a:pPr marL="514350" marR="0" indent="-514350" defTabSz="914400">
              <a:buClrTx/>
              <a:buSzTx/>
              <a:buFontTx/>
              <a:buAutoNum type="alphaUcPeriod"/>
              <a:defRPr/>
            </a:pPr>
            <a:r>
              <a:rPr kumimoji="0" lang="en-US" altLang="zh-CN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G-</a:t>
            </a:r>
            <a:r>
              <a:rPr kumimoji="0" lang="zh-CN" altLang="en-US" b="1" kern="1200" cap="none" spc="0" normalizeH="0" baseline="0" noProof="0" dirty="0">
                <a:latin typeface="Times New Roman" panose="02020603050405020304" pitchFamily="18" charset="0"/>
                <a:ea typeface="黑体" panose="02010609060101010101" pitchFamily="49" charset="-122"/>
                <a:cs typeface="+mn-cs"/>
              </a:rPr>
              <a:t>肽聚糖含量较少，对溶菌酶敏感性较弱。</a:t>
            </a:r>
            <a:endParaRPr kumimoji="0" lang="zh-CN" altLang="en-US" kern="1200" cap="none" spc="0" normalizeH="0" baseline="0" noProof="0" dirty="0"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Text Box 2"/>
          <p:cNvSpPr txBox="1"/>
          <p:nvPr/>
        </p:nvSpPr>
        <p:spPr>
          <a:xfrm>
            <a:off x="7380288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2163" name="Text Box 3"/>
          <p:cNvSpPr txBox="1"/>
          <p:nvPr/>
        </p:nvSpPr>
        <p:spPr>
          <a:xfrm>
            <a:off x="0" y="260350"/>
            <a:ext cx="3741738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ea typeface="黑体" panose="02010609060101010101" pitchFamily="49" charset="-122"/>
              </a:rPr>
              <a:t>3</a:t>
            </a:r>
            <a:r>
              <a:rPr lang="zh-CN" altLang="en-US" sz="2400" b="1" dirty="0">
                <a:ea typeface="黑体" panose="02010609060101010101" pitchFamily="49" charset="-122"/>
              </a:rPr>
              <a:t>）革兰氏染色与细胞壁：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  <p:sp>
        <p:nvSpPr>
          <p:cNvPr id="92164" name="Text Box 4"/>
          <p:cNvSpPr txBox="1"/>
          <p:nvPr/>
        </p:nvSpPr>
        <p:spPr>
          <a:xfrm>
            <a:off x="0" y="765175"/>
            <a:ext cx="6884988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</a:t>
            </a:r>
            <a:r>
              <a:rPr lang="zh-CN" altLang="en-US" sz="2400" b="1" dirty="0">
                <a:solidFill>
                  <a:schemeClr val="accent1"/>
                </a:solidFill>
                <a:ea typeface="黑体" panose="02010609060101010101" pitchFamily="49" charset="-122"/>
              </a:rPr>
              <a:t>（4）革兰氏阳性和阴性细菌的比较</a:t>
            </a:r>
            <a:r>
              <a:rPr lang="zh-CN" altLang="en-US" sz="2400" b="1" dirty="0">
                <a:solidFill>
                  <a:srgbClr val="66FFFF"/>
                </a:solidFill>
                <a:ea typeface="黑体" panose="02010609060101010101" pitchFamily="49" charset="-122"/>
              </a:rPr>
              <a:t>（</a:t>
            </a:r>
            <a:r>
              <a:rPr lang="en-US" altLang="zh-CN" sz="2400" b="1" dirty="0">
                <a:solidFill>
                  <a:srgbClr val="66FFFF"/>
                </a:solidFill>
                <a:ea typeface="黑体" panose="02010609060101010101" pitchFamily="49" charset="-122"/>
              </a:rPr>
              <a:t>p44 </a:t>
            </a:r>
            <a:r>
              <a:rPr lang="zh-CN" altLang="en-US" sz="2400" b="1" dirty="0">
                <a:solidFill>
                  <a:srgbClr val="66FFFF"/>
                </a:solidFill>
                <a:ea typeface="黑体" panose="02010609060101010101" pitchFamily="49" charset="-122"/>
              </a:rPr>
              <a:t>表</a:t>
            </a:r>
            <a:r>
              <a:rPr lang="en-US" altLang="zh-CN" sz="2400" b="1" dirty="0">
                <a:solidFill>
                  <a:srgbClr val="66FFFF"/>
                </a:solidFill>
                <a:ea typeface="黑体" panose="02010609060101010101" pitchFamily="49" charset="-122"/>
              </a:rPr>
              <a:t>3-1</a:t>
            </a:r>
            <a:r>
              <a:rPr lang="zh-CN" altLang="en-US" sz="2400" b="1" dirty="0">
                <a:solidFill>
                  <a:srgbClr val="66FFFF"/>
                </a:solidFill>
                <a:ea typeface="黑体" panose="02010609060101010101" pitchFamily="49" charset="-122"/>
              </a:rPr>
              <a:t>）</a:t>
            </a:r>
            <a:endParaRPr lang="en-US" altLang="zh-CN" sz="2400" b="1" dirty="0">
              <a:solidFill>
                <a:srgbClr val="66FFFF"/>
              </a:solidFill>
              <a:ea typeface="黑体" panose="02010609060101010101" pitchFamily="49" charset="-122"/>
            </a:endParaRPr>
          </a:p>
        </p:txBody>
      </p:sp>
      <p:sp>
        <p:nvSpPr>
          <p:cNvPr id="92165" name="Text Box 5"/>
          <p:cNvSpPr txBox="1"/>
          <p:nvPr/>
        </p:nvSpPr>
        <p:spPr>
          <a:xfrm>
            <a:off x="2514600" y="5638800"/>
            <a:ext cx="334645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dirty="0">
                <a:solidFill>
                  <a:schemeClr val="folHlink"/>
                </a:solidFill>
                <a:ea typeface="黑体" panose="02010609060101010101" pitchFamily="49" charset="-122"/>
              </a:rPr>
              <a:t>（参见</a:t>
            </a:r>
            <a:r>
              <a:rPr lang="en-US" altLang="zh-CN" sz="2800" dirty="0">
                <a:solidFill>
                  <a:schemeClr val="folHlink"/>
                </a:solidFill>
                <a:ea typeface="黑体" panose="02010609060101010101" pitchFamily="49" charset="-122"/>
              </a:rPr>
              <a:t>P45，</a:t>
            </a:r>
            <a:r>
              <a:rPr lang="zh-CN" altLang="en-US" sz="2800" dirty="0">
                <a:solidFill>
                  <a:schemeClr val="folHlink"/>
                </a:solidFill>
                <a:ea typeface="黑体" panose="02010609060101010101" pitchFamily="49" charset="-122"/>
              </a:rPr>
              <a:t>表3-</a:t>
            </a:r>
            <a:r>
              <a:rPr lang="en-US" altLang="zh-CN" sz="2800" dirty="0">
                <a:solidFill>
                  <a:schemeClr val="folHlink"/>
                </a:solidFill>
                <a:ea typeface="黑体" panose="02010609060101010101" pitchFamily="49" charset="-122"/>
              </a:rPr>
              <a:t>1</a:t>
            </a:r>
            <a:r>
              <a:rPr lang="zh-CN" altLang="en-US" sz="2800" dirty="0">
                <a:solidFill>
                  <a:schemeClr val="folHlink"/>
                </a:solidFill>
                <a:ea typeface="黑体" panose="02010609060101010101" pitchFamily="49" charset="-122"/>
              </a:rPr>
              <a:t>）</a:t>
            </a:r>
            <a:endParaRPr lang="zh-CN" altLang="en-US" sz="2800" dirty="0">
              <a:ea typeface="黑体" panose="02010609060101010101" pitchFamily="49" charset="-122"/>
            </a:endParaRPr>
          </a:p>
        </p:txBody>
      </p:sp>
      <p:graphicFrame>
        <p:nvGraphicFramePr>
          <p:cNvPr id="974854" name="Group 6"/>
          <p:cNvGraphicFramePr>
            <a:graphicFrameLocks noGrp="1"/>
          </p:cNvGraphicFramePr>
          <p:nvPr/>
        </p:nvGraphicFramePr>
        <p:xfrm>
          <a:off x="2124075" y="1230313"/>
          <a:ext cx="5270500" cy="5627688"/>
        </p:xfrm>
        <a:graphic>
          <a:graphicData uri="http://schemas.openxmlformats.org/drawingml/2006/table">
            <a:tbl>
              <a:tblPr/>
              <a:tblGrid>
                <a:gridCol w="550863"/>
                <a:gridCol w="1928812"/>
                <a:gridCol w="1395413"/>
                <a:gridCol w="1395412"/>
              </a:tblGrid>
              <a:tr h="244475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项      目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革兰氏阳性菌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革兰氏阴性菌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rowSpan="9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细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胞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壁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厚度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厚（</a:t>
                      </a: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20~80nm</a:t>
                      </a: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薄（</a:t>
                      </a: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8~11nm</a:t>
                      </a: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层次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肽聚糖层厚度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厚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薄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9238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磷壁酸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外膜（</a:t>
                      </a: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LPS</a:t>
                      </a: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孔蛋白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脂蛋白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周质空间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无或窄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溶质通透性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强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弱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肽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聚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糖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四肽尾中</a:t>
                      </a: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Lys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四肽尾中</a:t>
                      </a: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m-DAP</a:t>
                      </a:r>
                      <a:endParaRPr kumimoji="0" lang="en-US" altLang="zh-CN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Gly</a:t>
                      </a: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五肽等肽桥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无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细胞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细胞硬度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硬实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柔软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产芽胞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有的产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不产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鞭毛基体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</a:t>
                      </a: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个环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有</a:t>
                      </a:r>
                      <a:r>
                        <a:rPr kumimoji="0" lang="en-US" altLang="zh-CN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个环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rowSpan="6"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对理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化因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子抗</a:t>
                      </a:r>
                      <a:endParaRPr kumimoji="0" lang="zh-CN" altLang="en-US" sz="1000" b="0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性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机械力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抗性强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抗性弱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青霉素、磺胺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敏感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较抗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链霉素、氯霉素、四环素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较抗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敏感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阴离子去污剂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敏感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较抗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碱性染料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敏感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较抗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溶菌酶处理后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形成原生质体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形成球状体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  <a:tr h="244475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00FF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其他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产毒素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以外毒素为主</a:t>
                      </a:r>
                      <a:endParaRPr kumimoji="0" lang="zh-CN" altLang="en-US" sz="2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/>
                          <a:latin typeface="Times New Roman" panose="02020603050405020304" pitchFamily="18" charset="0"/>
                          <a:ea typeface="黑体" panose="02010609060101010101" pitchFamily="49" charset="-122"/>
                          <a:cs typeface="Times New Roman" panose="02020603050405020304" pitchFamily="18" charset="0"/>
                        </a:rPr>
                        <a:t>以内毒素为主</a:t>
                      </a:r>
                      <a:endParaRPr kumimoji="0" lang="zh-CN" alt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T="45725" marB="45725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400" cap="flat" cmpd="sng" algn="ctr">
                      <a:solidFill>
                        <a:srgbClr val="00808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808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4210" name="Text Box 4"/>
          <p:cNvSpPr txBox="1"/>
          <p:nvPr/>
        </p:nvSpPr>
        <p:spPr>
          <a:xfrm>
            <a:off x="468313" y="511175"/>
            <a:ext cx="3124200" cy="461963"/>
          </a:xfrm>
          <a:prstGeom prst="rect">
            <a:avLst/>
          </a:prstGeom>
          <a:solidFill>
            <a:srgbClr val="008000"/>
          </a:solidFill>
          <a:ln w="285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）细胞壁缺陷细菌：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211" name="Text Box 5"/>
          <p:cNvSpPr txBox="1"/>
          <p:nvPr/>
        </p:nvSpPr>
        <p:spPr>
          <a:xfrm>
            <a:off x="-214312" y="1844675"/>
            <a:ext cx="9582150" cy="25542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</a:t>
            </a:r>
            <a:r>
              <a:rPr lang="zh-CN" altLang="en-US" sz="2000" b="1" dirty="0">
                <a:solidFill>
                  <a:srgbClr val="66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缺壁突变</a:t>
            </a:r>
            <a:r>
              <a:rPr lang="zh-CN" altLang="en-US" sz="2000" b="1" dirty="0">
                <a:ea typeface="黑体" panose="02010609060101010101" pitchFamily="49" charset="-122"/>
              </a:rPr>
              <a:t>——</a:t>
            </a: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L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型细菌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实验室或宿主体内形成               </a:t>
            </a:r>
            <a:r>
              <a:rPr lang="zh-CN" altLang="en-US" sz="20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基本去尽</a:t>
            </a:r>
            <a:r>
              <a:rPr lang="zh-CN" altLang="en-US" sz="2000" b="1" dirty="0">
                <a:solidFill>
                  <a:schemeClr val="folHlink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0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原生质体（</a:t>
            </a:r>
            <a:r>
              <a:rPr lang="en-US" altLang="zh-CN" sz="20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en-US" altLang="zh-CN" sz="2000" b="1" baseline="30000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+</a:t>
            </a:r>
            <a:r>
              <a:rPr lang="en-US" altLang="zh-CN" sz="20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缺壁细菌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</a:t>
            </a:r>
            <a:r>
              <a:rPr lang="zh-CN" altLang="en-US" sz="2000" b="1" dirty="0">
                <a:solidFill>
                  <a:srgbClr val="66FF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人工去壁</a:t>
            </a:r>
            <a:endParaRPr lang="zh-CN" altLang="en-US" sz="2000" b="1" dirty="0">
              <a:solidFill>
                <a:srgbClr val="66FF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                                    </a:t>
            </a:r>
            <a:r>
              <a:rPr lang="zh-CN" altLang="en-US" sz="20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部分去除</a:t>
            </a:r>
            <a:r>
              <a:rPr lang="zh-CN" altLang="en-US" sz="2000" b="1" dirty="0">
                <a:solidFill>
                  <a:schemeClr val="folHlink"/>
                </a:solidFill>
                <a:ea typeface="黑体" panose="02010609060101010101" pitchFamily="49" charset="-122"/>
              </a:rPr>
              <a:t>——</a:t>
            </a:r>
            <a:r>
              <a:rPr lang="zh-CN" altLang="en-US" sz="20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球状体（</a:t>
            </a:r>
            <a:r>
              <a:rPr lang="en-US" altLang="zh-CN" sz="20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en-US" altLang="zh-CN" sz="2000" b="1" baseline="52000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_</a:t>
            </a:r>
            <a:r>
              <a:rPr lang="en-US" altLang="zh-CN" sz="20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）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            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在自然界长期演化中形成</a:t>
            </a:r>
            <a:r>
              <a:rPr lang="zh-CN" altLang="en-US" sz="2000" b="1" dirty="0">
                <a:ea typeface="黑体" panose="02010609060101010101" pitchFamily="49" charset="-122"/>
              </a:rPr>
              <a:t>——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支原体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212" name="AutoShape 6"/>
          <p:cNvSpPr/>
          <p:nvPr/>
        </p:nvSpPr>
        <p:spPr>
          <a:xfrm>
            <a:off x="1258888" y="2717800"/>
            <a:ext cx="152400" cy="1143000"/>
          </a:xfrm>
          <a:prstGeom prst="leftBrace">
            <a:avLst>
              <a:gd name="adj1" fmla="val 62500"/>
              <a:gd name="adj2" fmla="val 50000"/>
            </a:avLst>
          </a:prstGeom>
          <a:noFill/>
          <a:ln w="9525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94213" name="AutoShape 7"/>
          <p:cNvSpPr/>
          <p:nvPr/>
        </p:nvSpPr>
        <p:spPr>
          <a:xfrm>
            <a:off x="4114800" y="2036763"/>
            <a:ext cx="304800" cy="990600"/>
          </a:xfrm>
          <a:prstGeom prst="leftBrace">
            <a:avLst>
              <a:gd name="adj1" fmla="val 27083"/>
              <a:gd name="adj2" fmla="val 50000"/>
            </a:avLst>
          </a:prstGeom>
          <a:noFill/>
          <a:ln w="9525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94214" name="AutoShape 8"/>
          <p:cNvSpPr/>
          <p:nvPr/>
        </p:nvSpPr>
        <p:spPr>
          <a:xfrm>
            <a:off x="5638800" y="2646363"/>
            <a:ext cx="304800" cy="990600"/>
          </a:xfrm>
          <a:prstGeom prst="leftBrace">
            <a:avLst>
              <a:gd name="adj1" fmla="val 27083"/>
              <a:gd name="adj2" fmla="val 50000"/>
            </a:avLst>
          </a:prstGeom>
          <a:noFill/>
          <a:ln w="9525" cap="flat" cmpd="sng">
            <a:solidFill>
              <a:schemeClr val="folHlink"/>
            </a:solidFill>
            <a:prstDash val="solid"/>
            <a:headEnd type="none" w="med" len="med"/>
            <a:tailEnd type="none" w="med" len="med"/>
          </a:ln>
        </p:spPr>
        <p:txBody>
          <a:bodyPr wrap="none" anchor="ctr" anchorCtr="0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endParaRPr lang="zh-CN" altLang="en-US" sz="2800" dirty="0"/>
          </a:p>
        </p:txBody>
      </p:sp>
      <p:sp>
        <p:nvSpPr>
          <p:cNvPr id="94215" name="Text Box 9"/>
          <p:cNvSpPr txBox="1"/>
          <p:nvPr/>
        </p:nvSpPr>
        <p:spPr>
          <a:xfrm>
            <a:off x="3203575" y="4929188"/>
            <a:ext cx="2170113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（参见</a:t>
            </a:r>
            <a:r>
              <a:rPr lang="en-US" altLang="zh-CN" sz="2800" b="1" dirty="0">
                <a:solidFill>
                  <a:schemeClr val="accent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p47）</a:t>
            </a:r>
            <a:endParaRPr lang="en-US" altLang="zh-CN" sz="28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4216" name="Text Box 2"/>
          <p:cNvSpPr txBox="1"/>
          <p:nvPr/>
        </p:nvSpPr>
        <p:spPr>
          <a:xfrm>
            <a:off x="7588250" y="20638"/>
            <a:ext cx="1562100" cy="457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chemeClr val="folHlink"/>
                </a:solidFill>
                <a:ea typeface="黑体" panose="02010609060101010101" pitchFamily="49" charset="-122"/>
              </a:rPr>
              <a:t>1、细胞壁</a:t>
            </a:r>
            <a:endParaRPr lang="zh-CN" altLang="en-US" sz="24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Text Box 18"/>
          <p:cNvSpPr txBox="1"/>
          <p:nvPr/>
        </p:nvSpPr>
        <p:spPr>
          <a:xfrm>
            <a:off x="7685088" y="0"/>
            <a:ext cx="1458912" cy="528638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参见</a:t>
            </a:r>
            <a:r>
              <a:rPr lang="en-US" altLang="zh-CN" sz="2800" b="1" dirty="0">
                <a:ea typeface="黑体" panose="02010609060101010101" pitchFamily="49" charset="-122"/>
              </a:rPr>
              <a:t>p29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13315" name="Text Box 11"/>
          <p:cNvSpPr txBox="1"/>
          <p:nvPr/>
        </p:nvSpPr>
        <p:spPr>
          <a:xfrm>
            <a:off x="517525" y="1743075"/>
            <a:ext cx="14335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1、球状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13316" name="Text Box 12"/>
          <p:cNvSpPr txBox="1"/>
          <p:nvPr/>
        </p:nvSpPr>
        <p:spPr>
          <a:xfrm>
            <a:off x="304800" y="2379663"/>
            <a:ext cx="8840788" cy="11525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dirty="0">
                <a:ea typeface="黑体" panose="02010609060101010101" pitchFamily="49" charset="-122"/>
              </a:rPr>
              <a:t>       </a:t>
            </a: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细胞个体呈球形或椭圆形，不同种的球菌在细胞分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裂时会形成不同的空间排列方式，常被作为</a:t>
            </a:r>
            <a:r>
              <a:rPr lang="zh-CN" altLang="en-US" sz="2800" b="1" u="sng" dirty="0">
                <a:solidFill>
                  <a:srgbClr val="FF9900"/>
                </a:solidFill>
                <a:ea typeface="黑体" panose="02010609060101010101" pitchFamily="49" charset="-122"/>
              </a:rPr>
              <a:t>分类依据</a:t>
            </a:r>
            <a:r>
              <a:rPr lang="zh-CN" altLang="en-US" sz="2800" b="1" dirty="0">
                <a:solidFill>
                  <a:srgbClr val="FFFF00"/>
                </a:solidFill>
                <a:ea typeface="黑体" panose="02010609060101010101" pitchFamily="49" charset="-122"/>
              </a:rPr>
              <a:t>。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3317" name="Text Box 7"/>
          <p:cNvSpPr txBox="1"/>
          <p:nvPr/>
        </p:nvSpPr>
        <p:spPr>
          <a:xfrm>
            <a:off x="34925" y="44450"/>
            <a:ext cx="34305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一、个体形态和排列</a:t>
            </a:r>
            <a:endParaRPr lang="zh-CN" altLang="en-US" sz="2800" b="1" dirty="0">
              <a:solidFill>
                <a:schemeClr val="folHlink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2350" name="Picture 14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6400" y="0"/>
            <a:ext cx="2771775" cy="116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2351" name="Picture 15" descr="B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219200"/>
            <a:ext cx="2705100" cy="1171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2352" name="Picture 16" descr="Image00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5200650"/>
            <a:ext cx="2714625" cy="1657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2353" name="Picture 17" descr="四叠球菌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2438400"/>
            <a:ext cx="2438400" cy="23114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6" name="Picture 13" descr="1-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19725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2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2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ext Box 18"/>
          <p:cNvSpPr txBox="1"/>
          <p:nvPr/>
        </p:nvSpPr>
        <p:spPr>
          <a:xfrm>
            <a:off x="7596188" y="163513"/>
            <a:ext cx="1458912" cy="528637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参见</a:t>
            </a:r>
            <a:r>
              <a:rPr lang="en-US" altLang="zh-CN" sz="2800" b="1" dirty="0">
                <a:ea typeface="黑体" panose="02010609060101010101" pitchFamily="49" charset="-122"/>
              </a:rPr>
              <a:t>p29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17411" name="Text Box 4"/>
          <p:cNvSpPr txBox="1"/>
          <p:nvPr/>
        </p:nvSpPr>
        <p:spPr>
          <a:xfrm>
            <a:off x="517525" y="1743075"/>
            <a:ext cx="14335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2、杆状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17412" name="Text Box 11"/>
          <p:cNvSpPr txBox="1"/>
          <p:nvPr/>
        </p:nvSpPr>
        <p:spPr>
          <a:xfrm>
            <a:off x="381000" y="2460625"/>
            <a:ext cx="7994650" cy="1130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accent1"/>
                </a:solidFill>
                <a:ea typeface="黑体" panose="02010609060101010101" pitchFamily="49" charset="-122"/>
              </a:rPr>
              <a:t>     </a:t>
            </a:r>
            <a:r>
              <a:rPr lang="zh-CN" altLang="en-US" sz="2400" b="1" dirty="0">
                <a:solidFill>
                  <a:srgbClr val="FFFF00"/>
                </a:solidFill>
                <a:ea typeface="黑体" panose="02010609060101010101" pitchFamily="49" charset="-122"/>
              </a:rPr>
              <a:t>细胞呈杆状或圆柱形，一般其粗细（直径）比较稳定，</a:t>
            </a:r>
            <a:endParaRPr lang="zh-CN" altLang="en-US" sz="2400" b="1" dirty="0">
              <a:solidFill>
                <a:srgbClr val="FFFF00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FFFF00"/>
                </a:solidFill>
                <a:ea typeface="黑体" panose="02010609060101010101" pitchFamily="49" charset="-122"/>
              </a:rPr>
              <a:t>而长度则常因培养时间、培养条件不同而有较大变化。</a:t>
            </a:r>
            <a:endParaRPr lang="zh-CN" altLang="en-US" sz="2800" b="1" dirty="0">
              <a:solidFill>
                <a:srgbClr val="FFFF00"/>
              </a:solidFill>
              <a:ea typeface="黑体" panose="02010609060101010101" pitchFamily="49" charset="-122"/>
            </a:endParaRPr>
          </a:p>
        </p:txBody>
      </p:sp>
      <p:sp>
        <p:nvSpPr>
          <p:cNvPr id="17413" name="Text Box 7"/>
          <p:cNvSpPr txBox="1"/>
          <p:nvPr/>
        </p:nvSpPr>
        <p:spPr>
          <a:xfrm>
            <a:off x="34925" y="44450"/>
            <a:ext cx="34305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一、个体形态和排列</a:t>
            </a:r>
            <a:endParaRPr lang="zh-CN" altLang="en-US" sz="2800" b="1" dirty="0">
              <a:solidFill>
                <a:schemeClr val="folHlink"/>
              </a:solidFill>
              <a:ea typeface="黑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Text Box 7"/>
          <p:cNvSpPr txBox="1"/>
          <p:nvPr/>
        </p:nvSpPr>
        <p:spPr>
          <a:xfrm>
            <a:off x="34925" y="44450"/>
            <a:ext cx="34305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一、个体形态和排列</a:t>
            </a:r>
            <a:endParaRPr lang="zh-CN" altLang="en-US" sz="2800" b="1" dirty="0">
              <a:solidFill>
                <a:schemeClr val="folHlink"/>
              </a:solidFill>
              <a:ea typeface="黑体" panose="02010609060101010101" pitchFamily="49" charset="-122"/>
            </a:endParaRPr>
          </a:p>
        </p:txBody>
      </p:sp>
      <p:sp>
        <p:nvSpPr>
          <p:cNvPr id="19459" name="Text Box 18"/>
          <p:cNvSpPr txBox="1"/>
          <p:nvPr/>
        </p:nvSpPr>
        <p:spPr>
          <a:xfrm>
            <a:off x="7596188" y="163513"/>
            <a:ext cx="1458912" cy="528637"/>
          </a:xfrm>
          <a:prstGeom prst="rect">
            <a:avLst/>
          </a:prstGeom>
          <a:solidFill>
            <a:srgbClr val="008000"/>
          </a:solidFill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参见</a:t>
            </a:r>
            <a:r>
              <a:rPr lang="en-US" altLang="zh-CN" sz="2800" b="1" dirty="0">
                <a:ea typeface="黑体" panose="02010609060101010101" pitchFamily="49" charset="-122"/>
              </a:rPr>
              <a:t>p29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19460" name="Text Box 4"/>
          <p:cNvSpPr txBox="1"/>
          <p:nvPr/>
        </p:nvSpPr>
        <p:spPr>
          <a:xfrm>
            <a:off x="517525" y="1743075"/>
            <a:ext cx="1433513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2、杆状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19461" name="Text Box 11"/>
          <p:cNvSpPr txBox="1"/>
          <p:nvPr/>
        </p:nvSpPr>
        <p:spPr>
          <a:xfrm>
            <a:off x="381000" y="2460625"/>
            <a:ext cx="7918450" cy="11874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chemeClr val="accent1"/>
                </a:solidFill>
                <a:ea typeface="黑体" panose="02010609060101010101" pitchFamily="49" charset="-122"/>
              </a:rPr>
              <a:t>     </a:t>
            </a: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细胞呈杆状或圆柱形，一般其粗细（直径）比较稳定，</a:t>
            </a:r>
            <a:endParaRPr lang="zh-CN" altLang="en-US" sz="2400" b="1" dirty="0">
              <a:solidFill>
                <a:srgbClr val="00FFFF"/>
              </a:solidFill>
              <a:ea typeface="黑体" panose="02010609060101010101" pitchFamily="49" charset="-122"/>
            </a:endParaRPr>
          </a:p>
          <a:p>
            <a:pPr marL="0" lvl="0" indent="0" eaLnBrk="1" hangingPunct="1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00FFFF"/>
                </a:solidFill>
                <a:ea typeface="黑体" panose="02010609060101010101" pitchFamily="49" charset="-122"/>
              </a:rPr>
              <a:t>而长度则常因培养时间、培养条件不同而有较大变化。</a:t>
            </a:r>
            <a:endParaRPr lang="zh-CN" altLang="en-US" sz="2800" b="1" dirty="0">
              <a:solidFill>
                <a:srgbClr val="00FFFF"/>
              </a:solidFill>
              <a:ea typeface="黑体" panose="02010609060101010101" pitchFamily="49" charset="-122"/>
            </a:endParaRPr>
          </a:p>
        </p:txBody>
      </p:sp>
      <p:pic>
        <p:nvPicPr>
          <p:cNvPr id="19462" name="Picture 14" descr="杆状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67400" y="2276475"/>
            <a:ext cx="3276600" cy="2081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3" name="Picture 15" descr="杆状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0600" y="4437063"/>
            <a:ext cx="3073400" cy="22336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4" name="Picture 16" descr="Image0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0"/>
            <a:ext cx="2943225" cy="2165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9465" name="Picture 12" descr="2-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612" y="26988"/>
            <a:ext cx="601821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77" name="Text Box 17"/>
          <p:cNvSpPr txBox="1"/>
          <p:nvPr/>
        </p:nvSpPr>
        <p:spPr>
          <a:xfrm>
            <a:off x="34925" y="5445125"/>
            <a:ext cx="9040813" cy="977900"/>
          </a:xfrm>
          <a:prstGeom prst="rect">
            <a:avLst/>
          </a:prstGeom>
          <a:solidFill>
            <a:schemeClr val="bg2"/>
          </a:solidFill>
          <a:ln w="31750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400" dirty="0">
                <a:ea typeface="黑体" panose="02010609060101010101" pitchFamily="49" charset="-122"/>
              </a:rPr>
              <a:t>        </a:t>
            </a:r>
            <a:r>
              <a:rPr lang="zh-CN" altLang="en-US" sz="2800" b="1" dirty="0">
                <a:ea typeface="黑体" panose="02010609060101010101" pitchFamily="49" charset="-122"/>
              </a:rPr>
              <a:t>杆状细菌的排列方式常因生长阶段和培养条件而发生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变化，一般</a:t>
            </a:r>
            <a:r>
              <a:rPr lang="zh-CN" altLang="en-US" sz="2800" b="1" u="sng" dirty="0">
                <a:solidFill>
                  <a:srgbClr val="66FF33"/>
                </a:solidFill>
                <a:ea typeface="黑体" panose="02010609060101010101" pitchFamily="49" charset="-122"/>
              </a:rPr>
              <a:t>不作为分类依据</a:t>
            </a:r>
            <a:r>
              <a:rPr lang="zh-CN" altLang="en-US" sz="2800" b="1" dirty="0">
                <a:ea typeface="黑体" panose="02010609060101010101" pitchFamily="49" charset="-122"/>
              </a:rPr>
              <a:t>。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7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Text Box 7"/>
          <p:cNvSpPr txBox="1"/>
          <p:nvPr/>
        </p:nvSpPr>
        <p:spPr>
          <a:xfrm>
            <a:off x="34925" y="44450"/>
            <a:ext cx="3430588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一、个体形态和排列</a:t>
            </a:r>
            <a:endParaRPr lang="zh-CN" altLang="en-US" sz="2800" b="1" dirty="0">
              <a:solidFill>
                <a:schemeClr val="folHlink"/>
              </a:solidFill>
              <a:ea typeface="黑体" panose="02010609060101010101" pitchFamily="49" charset="-122"/>
            </a:endParaRPr>
          </a:p>
        </p:txBody>
      </p:sp>
      <p:sp>
        <p:nvSpPr>
          <p:cNvPr id="21507" name="Text Box 4"/>
          <p:cNvSpPr txBox="1"/>
          <p:nvPr/>
        </p:nvSpPr>
        <p:spPr>
          <a:xfrm>
            <a:off x="517525" y="1743075"/>
            <a:ext cx="1790700" cy="519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3、螺旋状</a:t>
            </a:r>
            <a:endParaRPr lang="zh-CN" altLang="en-US" sz="2800" b="1" dirty="0">
              <a:ea typeface="黑体" panose="02010609060101010101" pitchFamily="49" charset="-122"/>
            </a:endParaRPr>
          </a:p>
        </p:txBody>
      </p:sp>
      <p:pic>
        <p:nvPicPr>
          <p:cNvPr id="18437" name="Picture 5" descr="2-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713" y="44450"/>
            <a:ext cx="622935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11654" name="Text Box 6"/>
          <p:cNvSpPr txBox="1"/>
          <p:nvPr/>
        </p:nvSpPr>
        <p:spPr>
          <a:xfrm>
            <a:off x="6994525" y="958850"/>
            <a:ext cx="898525" cy="946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弧菌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411655" name="Text Box 7"/>
          <p:cNvSpPr txBox="1"/>
          <p:nvPr/>
        </p:nvSpPr>
        <p:spPr>
          <a:xfrm>
            <a:off x="7086600" y="3429000"/>
            <a:ext cx="1255713" cy="13731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螺旋菌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28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800" b="1" dirty="0">
              <a:ea typeface="黑体" panose="02010609060101010101" pitchFamily="49" charset="-122"/>
            </a:endParaRPr>
          </a:p>
        </p:txBody>
      </p:sp>
      <p:sp>
        <p:nvSpPr>
          <p:cNvPr id="411656" name="Text Box 8"/>
          <p:cNvSpPr txBox="1"/>
          <p:nvPr/>
        </p:nvSpPr>
        <p:spPr>
          <a:xfrm>
            <a:off x="7086600" y="5257800"/>
            <a:ext cx="1612900" cy="9461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ea typeface="黑体" panose="02010609060101010101" pitchFamily="49" charset="-122"/>
              </a:rPr>
              <a:t>螺旋体菌</a:t>
            </a:r>
            <a:endParaRPr lang="zh-CN" altLang="en-US" sz="2800" b="1" dirty="0">
              <a:ea typeface="黑体" panose="02010609060101010101" pitchFamily="49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zh-CN" sz="2800" b="1" dirty="0">
              <a:ea typeface="黑体" panose="02010609060101010101" pitchFamily="49" charset="-122"/>
            </a:endParaRPr>
          </a:p>
        </p:txBody>
      </p:sp>
      <p:sp>
        <p:nvSpPr>
          <p:cNvPr id="411657" name="Text Box 9"/>
          <p:cNvSpPr txBox="1"/>
          <p:nvPr/>
        </p:nvSpPr>
        <p:spPr>
          <a:xfrm>
            <a:off x="6858000" y="6338888"/>
            <a:ext cx="1885950" cy="5238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zh-CN" altLang="en-US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(参见</a:t>
            </a:r>
            <a:r>
              <a:rPr lang="en-US" altLang="zh-CN" sz="2800" b="1" dirty="0">
                <a:solidFill>
                  <a:schemeClr val="folHlink"/>
                </a:solidFill>
                <a:ea typeface="黑体" panose="02010609060101010101" pitchFamily="49" charset="-122"/>
              </a:rPr>
              <a:t>p356)</a:t>
            </a:r>
            <a:endParaRPr lang="en-US" altLang="zh-CN" sz="2800" b="1" dirty="0"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1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1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1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11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1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1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1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654" grpId="0"/>
      <p:bldP spid="411655" grpId="0"/>
      <p:bldP spid="411656" grpId="0"/>
      <p:bldP spid="411657" grpId="0"/>
    </p:bldLst>
  </p:timing>
</p:sld>
</file>

<file path=ppt/theme/theme1.xml><?xml version="1.0" encoding="utf-8"?>
<a:theme xmlns:a="http://schemas.openxmlformats.org/drawingml/2006/main" name="冲动型模板">
  <a:themeElements>
    <a:clrScheme name="冲动型模板 2">
      <a:dk1>
        <a:srgbClr val="000000"/>
      </a:dk1>
      <a:lt1>
        <a:srgbClr val="FFFFFF"/>
      </a:lt1>
      <a:dk2>
        <a:srgbClr val="000066"/>
      </a:dk2>
      <a:lt2>
        <a:srgbClr val="FFCC66"/>
      </a:lt2>
      <a:accent1>
        <a:srgbClr val="FF9900"/>
      </a:accent1>
      <a:accent2>
        <a:srgbClr val="000044"/>
      </a:accent2>
      <a:accent3>
        <a:srgbClr val="AAAAB8"/>
      </a:accent3>
      <a:accent4>
        <a:srgbClr val="DADADA"/>
      </a:accent4>
      <a:accent5>
        <a:srgbClr val="FFCAAA"/>
      </a:accent5>
      <a:accent6>
        <a:srgbClr val="00003D"/>
      </a:accent6>
      <a:hlink>
        <a:srgbClr val="3366FF"/>
      </a:hlink>
      <a:folHlink>
        <a:srgbClr val="FFFF00"/>
      </a:folHlink>
    </a:clrScheme>
    <a:fontScheme name="冲动型模板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FF00"/>
        </a:solidFill>
        <a:ln w="9525" cap="flat" cmpd="sng" algn="ctr">
          <a:noFill/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t" anchorCtr="0" compatLnSpc="1">
        <a:spAutoFit/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冲动型模板 1">
        <a:dk1>
          <a:srgbClr val="000000"/>
        </a:dk1>
        <a:lt1>
          <a:srgbClr val="CCECFF"/>
        </a:lt1>
        <a:dk2>
          <a:srgbClr val="000066"/>
        </a:dk2>
        <a:lt2>
          <a:srgbClr val="6699FF"/>
        </a:lt2>
        <a:accent1>
          <a:srgbClr val="33CCCC"/>
        </a:accent1>
        <a:accent2>
          <a:srgbClr val="0099FF"/>
        </a:accent2>
        <a:accent3>
          <a:srgbClr val="E2F4FF"/>
        </a:accent3>
        <a:accent4>
          <a:srgbClr val="000000"/>
        </a:accent4>
        <a:accent5>
          <a:srgbClr val="ADE2E2"/>
        </a:accent5>
        <a:accent6>
          <a:srgbClr val="008AE7"/>
        </a:accent6>
        <a:hlink>
          <a:srgbClr val="FFFFFF"/>
        </a:hlink>
        <a:folHlink>
          <a:srgbClr val="3366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2">
        <a:dk1>
          <a:srgbClr val="000000"/>
        </a:dk1>
        <a:lt1>
          <a:srgbClr val="FFFFFF"/>
        </a:lt1>
        <a:dk2>
          <a:srgbClr val="000066"/>
        </a:dk2>
        <a:lt2>
          <a:srgbClr val="FFCC66"/>
        </a:lt2>
        <a:accent1>
          <a:srgbClr val="FF9900"/>
        </a:accent1>
        <a:accent2>
          <a:srgbClr val="000044"/>
        </a:accent2>
        <a:accent3>
          <a:srgbClr val="AAAAB8"/>
        </a:accent3>
        <a:accent4>
          <a:srgbClr val="DADADA"/>
        </a:accent4>
        <a:accent5>
          <a:srgbClr val="FFCAAA"/>
        </a:accent5>
        <a:accent6>
          <a:srgbClr val="00003D"/>
        </a:accent6>
        <a:hlink>
          <a:srgbClr val="3366FF"/>
        </a:hlink>
        <a:folHlink>
          <a:srgbClr val="FF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3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CBCBCB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AEAEAE"/>
        </a:accent6>
        <a:hlink>
          <a:srgbClr val="4D4D4D"/>
        </a:hlink>
        <a:folHlink>
          <a:srgbClr val="86868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冲动型模板 4">
        <a:dk1>
          <a:srgbClr val="000000"/>
        </a:dk1>
        <a:lt1>
          <a:srgbClr val="FFFFFF"/>
        </a:lt1>
        <a:dk2>
          <a:srgbClr val="660033"/>
        </a:dk2>
        <a:lt2>
          <a:srgbClr val="FFCC66"/>
        </a:lt2>
        <a:accent1>
          <a:srgbClr val="FF9900"/>
        </a:accent1>
        <a:accent2>
          <a:srgbClr val="440022"/>
        </a:accent2>
        <a:accent3>
          <a:srgbClr val="B8AAAD"/>
        </a:accent3>
        <a:accent4>
          <a:srgbClr val="DADADA"/>
        </a:accent4>
        <a:accent5>
          <a:srgbClr val="FFCAAA"/>
        </a:accent5>
        <a:accent6>
          <a:srgbClr val="3D001E"/>
        </a:accent6>
        <a:hlink>
          <a:srgbClr val="B20059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5">
        <a:dk1>
          <a:srgbClr val="000000"/>
        </a:dk1>
        <a:lt1>
          <a:srgbClr val="FFFFFF"/>
        </a:lt1>
        <a:dk2>
          <a:srgbClr val="663300"/>
        </a:dk2>
        <a:lt2>
          <a:srgbClr val="FFCC66"/>
        </a:lt2>
        <a:accent1>
          <a:srgbClr val="FF9900"/>
        </a:accent1>
        <a:accent2>
          <a:srgbClr val="361B00"/>
        </a:accent2>
        <a:accent3>
          <a:srgbClr val="B8ADAA"/>
        </a:accent3>
        <a:accent4>
          <a:srgbClr val="DADADA"/>
        </a:accent4>
        <a:accent5>
          <a:srgbClr val="FFCAAA"/>
        </a:accent5>
        <a:accent6>
          <a:srgbClr val="301700"/>
        </a:accent6>
        <a:hlink>
          <a:srgbClr val="996633"/>
        </a:hlink>
        <a:folHlink>
          <a:srgbClr val="FF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冲动型模板 6">
        <a:dk1>
          <a:srgbClr val="000000"/>
        </a:dk1>
        <a:lt1>
          <a:srgbClr val="FFFFFF"/>
        </a:lt1>
        <a:dk2>
          <a:srgbClr val="003300"/>
        </a:dk2>
        <a:lt2>
          <a:srgbClr val="FFCC66"/>
        </a:lt2>
        <a:accent1>
          <a:srgbClr val="CC9900"/>
        </a:accent1>
        <a:accent2>
          <a:srgbClr val="001600"/>
        </a:accent2>
        <a:accent3>
          <a:srgbClr val="AAADAA"/>
        </a:accent3>
        <a:accent4>
          <a:srgbClr val="DADADA"/>
        </a:accent4>
        <a:accent5>
          <a:srgbClr val="E2CAAA"/>
        </a:accent5>
        <a:accent6>
          <a:srgbClr val="001300"/>
        </a:accent6>
        <a:hlink>
          <a:srgbClr val="006600"/>
        </a:hlink>
        <a:folHlink>
          <a:srgbClr val="009999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Office\Templates\演示文稿设计\冲动型模板.pot</Template>
  <TotalTime>0</TotalTime>
  <Words>5235</Words>
  <Application>WPS 演示</Application>
  <PresentationFormat>全屏显示(4:3)</PresentationFormat>
  <Paragraphs>769</Paragraphs>
  <Slides>45</Slides>
  <Notes>44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7" baseType="lpstr">
      <vt:lpstr>Arial</vt:lpstr>
      <vt:lpstr>宋体</vt:lpstr>
      <vt:lpstr>Wingdings</vt:lpstr>
      <vt:lpstr>Times New Roman</vt:lpstr>
      <vt:lpstr>黑体</vt:lpstr>
      <vt:lpstr>Symbol</vt:lpstr>
      <vt:lpstr>楷体_GB2312</vt:lpstr>
      <vt:lpstr>新宋体</vt:lpstr>
      <vt:lpstr>微软雅黑</vt:lpstr>
      <vt:lpstr>Arial Unicode MS</vt:lpstr>
      <vt:lpstr>冲动型模板</vt:lpstr>
      <vt:lpstr>Word.Document.8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PKU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没有幻灯片标题</dc:title>
  <dc:creator>TZX</dc:creator>
  <cp:lastModifiedBy>彩星、巧成拙</cp:lastModifiedBy>
  <cp:revision>487</cp:revision>
  <dcterms:created xsi:type="dcterms:W3CDTF">2000-06-05T12:03:43Z</dcterms:created>
  <dcterms:modified xsi:type="dcterms:W3CDTF">2023-03-11T07:20:10Z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86F90764AD73453A94064D2688F81E12</vt:lpwstr>
  </property>
  <property fmtid="{D5CDD505-2E9C-101B-9397-08002B2CF9AE}" pid="3" name="KSOProductBuildVer">
    <vt:lpwstr>2052-11.1.0.13703</vt:lpwstr>
  </property>
</Properties>
</file>